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6858000" cx="12192000"/>
  <p:notesSz cx="6858000" cy="9144000"/>
  <p:embeddedFontLst>
    <p:embeddedFont>
      <p:font typeface="Cookie"/>
      <p:regular r:id="rId78"/>
    </p:embeddedFont>
    <p:embeddedFont>
      <p:font typeface="Lat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5DD502-705B-4AC8-98DD-59C74CBFD15F}">
  <a:tblStyle styleId="{D45DD502-705B-4AC8-98DD-59C74CBFD15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6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ato-bold.fntdata"/><Relationship Id="rId82" Type="http://schemas.openxmlformats.org/officeDocument/2006/relationships/font" Target="fonts/Lato-boldItalic.fntdata"/><Relationship Id="rId81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Lato-regular.fntdata"/><Relationship Id="rId34" Type="http://schemas.openxmlformats.org/officeDocument/2006/relationships/slide" Target="slides/slide28.xml"/><Relationship Id="rId78" Type="http://schemas.openxmlformats.org/officeDocument/2006/relationships/font" Target="fonts/Cookie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415600" y="421233"/>
            <a:ext cx="11360800" cy="110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15600" y="1633633"/>
            <a:ext cx="11360800" cy="4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algn="r"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algn="r"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algn="r"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algn="r"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algn="r"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algn="r"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algn="r"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algn="r"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algn="r">
              <a:buClr>
                <a:srgbClr val="888888"/>
              </a:buClr>
              <a:buSzPts val="1200"/>
              <a:buFont typeface="Malgun Gothic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8.jpg"/><Relationship Id="rId5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1.jpg"/><Relationship Id="rId5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jp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5.png"/><Relationship Id="rId6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Relationship Id="rId4" Type="http://schemas.openxmlformats.org/officeDocument/2006/relationships/image" Target="../media/image70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Relationship Id="rId7" Type="http://schemas.openxmlformats.org/officeDocument/2006/relationships/image" Target="../media/image5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72.png"/><Relationship Id="rId5" Type="http://schemas.openxmlformats.org/officeDocument/2006/relationships/image" Target="../media/image56.png"/><Relationship Id="rId6" Type="http://schemas.openxmlformats.org/officeDocument/2006/relationships/image" Target="../media/image63.png"/><Relationship Id="rId7" Type="http://schemas.openxmlformats.org/officeDocument/2006/relationships/image" Target="../media/image59.png"/><Relationship Id="rId8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8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Relationship Id="rId5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5.png"/><Relationship Id="rId4" Type="http://schemas.openxmlformats.org/officeDocument/2006/relationships/image" Target="../media/image88.png"/><Relationship Id="rId5" Type="http://schemas.openxmlformats.org/officeDocument/2006/relationships/image" Target="../media/image8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5.jpg"/><Relationship Id="rId4" Type="http://schemas.openxmlformats.org/officeDocument/2006/relationships/image" Target="../media/image8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4.jpg"/><Relationship Id="rId4" Type="http://schemas.openxmlformats.org/officeDocument/2006/relationships/image" Target="../media/image8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2.jpg"/><Relationship Id="rId4" Type="http://schemas.openxmlformats.org/officeDocument/2006/relationships/image" Target="../media/image81.png"/><Relationship Id="rId5" Type="http://schemas.openxmlformats.org/officeDocument/2006/relationships/image" Target="../media/image8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3.jpg"/><Relationship Id="rId4" Type="http://schemas.openxmlformats.org/officeDocument/2006/relationships/image" Target="../media/image90.jpg"/><Relationship Id="rId5" Type="http://schemas.openxmlformats.org/officeDocument/2006/relationships/image" Target="../media/image9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7.jpg"/><Relationship Id="rId4" Type="http://schemas.openxmlformats.org/officeDocument/2006/relationships/image" Target="../media/image10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0.jpg"/><Relationship Id="rId4" Type="http://schemas.openxmlformats.org/officeDocument/2006/relationships/image" Target="../media/image9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4.jpg"/><Relationship Id="rId4" Type="http://schemas.openxmlformats.org/officeDocument/2006/relationships/image" Target="../media/image98.png"/><Relationship Id="rId5" Type="http://schemas.openxmlformats.org/officeDocument/2006/relationships/image" Target="../media/image8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4.jpg"/><Relationship Id="rId4" Type="http://schemas.openxmlformats.org/officeDocument/2006/relationships/image" Target="../media/image10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3.jpg"/><Relationship Id="rId4" Type="http://schemas.openxmlformats.org/officeDocument/2006/relationships/image" Target="../media/image108.jpg"/><Relationship Id="rId5" Type="http://schemas.openxmlformats.org/officeDocument/2006/relationships/image" Target="../media/image11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6.jpg"/><Relationship Id="rId4" Type="http://schemas.openxmlformats.org/officeDocument/2006/relationships/image" Target="../media/image110.jpg"/><Relationship Id="rId5" Type="http://schemas.openxmlformats.org/officeDocument/2006/relationships/image" Target="../media/image10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1.jpg"/><Relationship Id="rId4" Type="http://schemas.openxmlformats.org/officeDocument/2006/relationships/image" Target="../media/image109.jpg"/><Relationship Id="rId5" Type="http://schemas.openxmlformats.org/officeDocument/2006/relationships/image" Target="../media/image10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7.jpg"/><Relationship Id="rId4" Type="http://schemas.openxmlformats.org/officeDocument/2006/relationships/image" Target="../media/image122.jpg"/><Relationship Id="rId5" Type="http://schemas.openxmlformats.org/officeDocument/2006/relationships/image" Target="../media/image1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5.jpg"/><Relationship Id="rId4" Type="http://schemas.openxmlformats.org/officeDocument/2006/relationships/image" Target="../media/image116.jpg"/><Relationship Id="rId5" Type="http://schemas.openxmlformats.org/officeDocument/2006/relationships/image" Target="../media/image1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8.jpg"/><Relationship Id="rId4" Type="http://schemas.openxmlformats.org/officeDocument/2006/relationships/image" Target="../media/image1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0.jpg"/><Relationship Id="rId4" Type="http://schemas.openxmlformats.org/officeDocument/2006/relationships/image" Target="../media/image127.jpg"/><Relationship Id="rId5" Type="http://schemas.openxmlformats.org/officeDocument/2006/relationships/image" Target="../media/image1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3.jpg"/><Relationship Id="rId4" Type="http://schemas.openxmlformats.org/officeDocument/2006/relationships/image" Target="../media/image124.png"/><Relationship Id="rId5" Type="http://schemas.openxmlformats.org/officeDocument/2006/relationships/image" Target="../media/image1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8.jpg"/><Relationship Id="rId4" Type="http://schemas.openxmlformats.org/officeDocument/2006/relationships/image" Target="../media/image126.jpg"/><Relationship Id="rId5" Type="http://schemas.openxmlformats.org/officeDocument/2006/relationships/image" Target="../media/image140.jpg"/><Relationship Id="rId6" Type="http://schemas.openxmlformats.org/officeDocument/2006/relationships/image" Target="../media/image13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6.jpg"/><Relationship Id="rId4" Type="http://schemas.openxmlformats.org/officeDocument/2006/relationships/image" Target="../media/image13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7.jpg"/><Relationship Id="rId4" Type="http://schemas.openxmlformats.org/officeDocument/2006/relationships/image" Target="../media/image1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1.jpg"/><Relationship Id="rId4" Type="http://schemas.openxmlformats.org/officeDocument/2006/relationships/image" Target="../media/image134.jpg"/><Relationship Id="rId5" Type="http://schemas.openxmlformats.org/officeDocument/2006/relationships/image" Target="../media/image1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5.jpg"/><Relationship Id="rId4" Type="http://schemas.openxmlformats.org/officeDocument/2006/relationships/image" Target="../media/image13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4.jpg"/><Relationship Id="rId4" Type="http://schemas.openxmlformats.org/officeDocument/2006/relationships/image" Target="../media/image138.png"/><Relationship Id="rId5" Type="http://schemas.openxmlformats.org/officeDocument/2006/relationships/image" Target="../media/image1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6.jpg"/><Relationship Id="rId4" Type="http://schemas.openxmlformats.org/officeDocument/2006/relationships/image" Target="../media/image14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7.jpg"/><Relationship Id="rId4" Type="http://schemas.openxmlformats.org/officeDocument/2006/relationships/image" Target="../media/image149.png"/><Relationship Id="rId5" Type="http://schemas.openxmlformats.org/officeDocument/2006/relationships/image" Target="../media/image1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4.jpg"/><Relationship Id="rId4" Type="http://schemas.openxmlformats.org/officeDocument/2006/relationships/image" Target="../media/image152.png"/><Relationship Id="rId5" Type="http://schemas.openxmlformats.org/officeDocument/2006/relationships/image" Target="../media/image14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3.png"/><Relationship Id="rId4" Type="http://schemas.openxmlformats.org/officeDocument/2006/relationships/image" Target="../media/image9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6.jpg"/><Relationship Id="rId4" Type="http://schemas.openxmlformats.org/officeDocument/2006/relationships/image" Target="../media/image158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721618" y="1330186"/>
            <a:ext cx="257237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600" u="none" cap="none" strike="noStrike">
                <a:solidFill>
                  <a:srgbClr val="FFE876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ko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ko" sz="9600" u="none" cap="none" strike="noStrike">
                <a:solidFill>
                  <a:srgbClr val="FFE876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800">
              <a:solidFill>
                <a:srgbClr val="FFE87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2118528" y="2644170"/>
            <a:ext cx="435093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15740" l="0" r="47262" t="12167"/>
          <a:stretch/>
        </p:blipFill>
        <p:spPr>
          <a:xfrm flipH="1">
            <a:off x="7453154" y="1805355"/>
            <a:ext cx="3929891" cy="3048000"/>
          </a:xfrm>
          <a:prstGeom prst="rect">
            <a:avLst/>
          </a:prstGeom>
          <a:noFill/>
          <a:ln>
            <a:noFill/>
          </a:ln>
          <a:effectLst>
            <a:outerShdw blurRad="88900" sx="90000" rotWithShape="0" sy="-19000">
              <a:srgbClr val="000000">
                <a:alpha val="41960"/>
              </a:srgbClr>
            </a:outerShdw>
          </a:effectLst>
        </p:spPr>
      </p:pic>
      <p:sp>
        <p:nvSpPr>
          <p:cNvPr id="97" name="Google Shape;97;p14"/>
          <p:cNvSpPr txBox="1"/>
          <p:nvPr/>
        </p:nvSpPr>
        <p:spPr>
          <a:xfrm>
            <a:off x="395738" y="6019800"/>
            <a:ext cx="57831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팀명: CHAR 칵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팀원: 오창용 · 전문기 · 문정환 · 김한솔 · 최유환(팀장)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0351363" y="276734"/>
            <a:ext cx="15011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 프로젝트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/>
        </p:nvSpPr>
        <p:spPr>
          <a:xfrm>
            <a:off x="3922969" y="5537200"/>
            <a:ext cx="43460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일상 생활속의 다양한</a:t>
            </a:r>
            <a:r>
              <a:rPr lang="ko" sz="3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36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AR</a:t>
            </a:r>
            <a:r>
              <a:rPr lang="ko" sz="3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컨텐츠</a:t>
            </a:r>
            <a:endParaRPr/>
          </a:p>
        </p:txBody>
      </p:sp>
      <p:grpSp>
        <p:nvGrpSpPr>
          <p:cNvPr id="193" name="Google Shape;193;p23"/>
          <p:cNvGrpSpPr/>
          <p:nvPr/>
        </p:nvGrpSpPr>
        <p:grpSpPr>
          <a:xfrm>
            <a:off x="5016896" y="1186716"/>
            <a:ext cx="2866415" cy="3717668"/>
            <a:chOff x="5016896" y="1186716"/>
            <a:chExt cx="2866415" cy="3717668"/>
          </a:xfrm>
        </p:grpSpPr>
        <p:pic>
          <p:nvPicPr>
            <p:cNvPr id="194" name="Google Shape;194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16896" y="1657969"/>
              <a:ext cx="2866415" cy="32464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23"/>
            <p:cNvSpPr txBox="1"/>
            <p:nvPr/>
          </p:nvSpPr>
          <p:spPr>
            <a:xfrm>
              <a:off x="5442857" y="1186716"/>
              <a:ext cx="2013857" cy="800189"/>
            </a:xfrm>
            <a:prstGeom prst="rect">
              <a:avLst/>
            </a:prstGeom>
            <a:solidFill>
              <a:srgbClr val="00CDF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ko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버츄얼 모델</a:t>
              </a:r>
              <a:br>
                <a:rPr b="1" lang="ko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(페이스리그)</a:t>
              </a:r>
              <a:endParaRPr b="1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23"/>
          <p:cNvGrpSpPr/>
          <p:nvPr/>
        </p:nvGrpSpPr>
        <p:grpSpPr>
          <a:xfrm>
            <a:off x="8406925" y="1586794"/>
            <a:ext cx="3503150" cy="2905146"/>
            <a:chOff x="8406925" y="1586794"/>
            <a:chExt cx="3503150" cy="2905146"/>
          </a:xfrm>
        </p:grpSpPr>
        <p:pic>
          <p:nvPicPr>
            <p:cNvPr id="197" name="Google Shape;197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406925" y="2070415"/>
              <a:ext cx="3503150" cy="2421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23"/>
            <p:cNvSpPr txBox="1"/>
            <p:nvPr/>
          </p:nvSpPr>
          <p:spPr>
            <a:xfrm>
              <a:off x="9313831" y="1586794"/>
              <a:ext cx="1689338" cy="800189"/>
            </a:xfrm>
            <a:prstGeom prst="rect">
              <a:avLst/>
            </a:prstGeom>
            <a:solidFill>
              <a:srgbClr val="00CDF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ko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게임 </a:t>
              </a:r>
              <a:br>
                <a:rPr b="1" lang="ko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(포켓몬 고)</a:t>
              </a:r>
              <a:endParaRPr b="1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23"/>
          <p:cNvGrpSpPr/>
          <p:nvPr/>
        </p:nvGrpSpPr>
        <p:grpSpPr>
          <a:xfrm>
            <a:off x="187329" y="1586795"/>
            <a:ext cx="4305953" cy="2905146"/>
            <a:chOff x="187329" y="1586795"/>
            <a:chExt cx="4305953" cy="2905146"/>
          </a:xfrm>
        </p:grpSpPr>
        <p:pic>
          <p:nvPicPr>
            <p:cNvPr id="200" name="Google Shape;200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7329" y="2070416"/>
              <a:ext cx="4305953" cy="2421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23"/>
            <p:cNvSpPr txBox="1"/>
            <p:nvPr/>
          </p:nvSpPr>
          <p:spPr>
            <a:xfrm>
              <a:off x="1216654" y="1586795"/>
              <a:ext cx="2369085" cy="800189"/>
            </a:xfrm>
            <a:prstGeom prst="rect">
              <a:avLst/>
            </a:prstGeom>
            <a:solidFill>
              <a:srgbClr val="00CDF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ko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인테리어 </a:t>
              </a:r>
              <a:br>
                <a:rPr b="1" lang="ko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ko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(이케아 플레이스)</a:t>
              </a:r>
              <a:endParaRPr b="1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2" name="Google Shape;202;p23"/>
          <p:cNvCxnSpPr/>
          <p:nvPr/>
        </p:nvCxnSpPr>
        <p:spPr>
          <a:xfrm>
            <a:off x="3323273" y="6221934"/>
            <a:ext cx="5618480" cy="0"/>
          </a:xfrm>
          <a:prstGeom prst="straightConnector1">
            <a:avLst/>
          </a:prstGeom>
          <a:noFill/>
          <a:ln cap="flat" cmpd="sng" w="28575">
            <a:solidFill>
              <a:srgbClr val="A1C7E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p23"/>
          <p:cNvSpPr txBox="1"/>
          <p:nvPr/>
        </p:nvSpPr>
        <p:spPr>
          <a:xfrm>
            <a:off x="278963" y="219540"/>
            <a:ext cx="1887294" cy="346218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배경 및 동기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2047000" y="2779296"/>
            <a:ext cx="8098000" cy="1297200"/>
          </a:xfrm>
          <a:prstGeom prst="roundRect">
            <a:avLst>
              <a:gd fmla="val 16667" name="adj"/>
            </a:avLst>
          </a:prstGeom>
          <a:solidFill>
            <a:srgbClr val="00CD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카메라를 활용한 체험형 AR 앱 👉 AIR DRAW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1247920" y="1698701"/>
            <a:ext cx="20192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SNOW 카메라 앱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5083036" y="1698701"/>
            <a:ext cx="19640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 Draw 3D 앱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3692" y="2495907"/>
            <a:ext cx="1424649" cy="1424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13" name="Google Shape;213;p24"/>
          <p:cNvSpPr txBox="1"/>
          <p:nvPr/>
        </p:nvSpPr>
        <p:spPr>
          <a:xfrm>
            <a:off x="981333" y="4662081"/>
            <a:ext cx="24492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페이스  필터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4717033" y="4659565"/>
            <a:ext cx="24492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 선 그리기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8312333" y="1698701"/>
            <a:ext cx="26956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코엑스 아티움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42758" y="2727431"/>
            <a:ext cx="1899508" cy="96162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17" name="Google Shape;217;p24"/>
          <p:cNvSpPr txBox="1"/>
          <p:nvPr/>
        </p:nvSpPr>
        <p:spPr>
          <a:xfrm>
            <a:off x="8742758" y="4638790"/>
            <a:ext cx="1998133" cy="56473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QR코드로 AR인식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1086733" y="1578433"/>
            <a:ext cx="2269200" cy="41876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4762633" y="1597100"/>
            <a:ext cx="2269200" cy="41876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8527333" y="1578433"/>
            <a:ext cx="2269200" cy="41876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5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1" name="Google Shape;221;p24"/>
          <p:cNvGrpSpPr/>
          <p:nvPr/>
        </p:nvGrpSpPr>
        <p:grpSpPr>
          <a:xfrm>
            <a:off x="1629433" y="2588491"/>
            <a:ext cx="1183800" cy="1183800"/>
            <a:chOff x="2920550" y="1647175"/>
            <a:chExt cx="1183800" cy="1183800"/>
          </a:xfrm>
        </p:grpSpPr>
        <p:sp>
          <p:nvSpPr>
            <p:cNvPr id="222" name="Google Shape;222;p24"/>
            <p:cNvSpPr/>
            <p:nvPr/>
          </p:nvSpPr>
          <p:spPr>
            <a:xfrm>
              <a:off x="2920550" y="1647175"/>
              <a:ext cx="1183800" cy="118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23" name="Google Shape;223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94930" y="1721549"/>
              <a:ext cx="1034954" cy="10349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4"/>
          <p:cNvSpPr txBox="1"/>
          <p:nvPr/>
        </p:nvSpPr>
        <p:spPr>
          <a:xfrm>
            <a:off x="278963" y="219540"/>
            <a:ext cx="1768038" cy="346218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 벤치마킹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/>
        </p:nvSpPr>
        <p:spPr>
          <a:xfrm>
            <a:off x="8688773" y="1761372"/>
            <a:ext cx="1816242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CDF5"/>
                </a:solidFill>
                <a:latin typeface="Cookie"/>
                <a:ea typeface="Cookie"/>
                <a:cs typeface="Cookie"/>
                <a:sym typeface="Cookie"/>
              </a:rPr>
              <a:t>얼굴 인식</a:t>
            </a:r>
            <a:endParaRPr sz="2400">
              <a:solidFill>
                <a:srgbClr val="00CDF5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2886" y="2509633"/>
            <a:ext cx="3508017" cy="314821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2839519" y="1879832"/>
            <a:ext cx="4075538" cy="2649306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00CD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12890" y="3152021"/>
            <a:ext cx="2019200" cy="86173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Snow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카메라 앱</a:t>
            </a:r>
            <a:endParaRPr sz="20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25"/>
          <p:cNvGrpSpPr/>
          <p:nvPr/>
        </p:nvGrpSpPr>
        <p:grpSpPr>
          <a:xfrm>
            <a:off x="333290" y="1485051"/>
            <a:ext cx="1578400" cy="1578400"/>
            <a:chOff x="2920550" y="1647175"/>
            <a:chExt cx="1183800" cy="1183800"/>
          </a:xfrm>
        </p:grpSpPr>
        <p:sp>
          <p:nvSpPr>
            <p:cNvPr id="234" name="Google Shape;234;p25"/>
            <p:cNvSpPr/>
            <p:nvPr/>
          </p:nvSpPr>
          <p:spPr>
            <a:xfrm>
              <a:off x="2920550" y="1647175"/>
              <a:ext cx="1183800" cy="1183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235" name="Google Shape;23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4930" y="1721549"/>
              <a:ext cx="1034954" cy="10349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장성규를 공유로 만든, 연예인/스타 닮은꼴 찾기 앱 &lt;스노우&gt; 하는 법 : 네이버 블로그" id="236" name="Google Shape;23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4894" y="2049140"/>
            <a:ext cx="3584789" cy="226291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5"/>
          <p:cNvSpPr txBox="1"/>
          <p:nvPr/>
        </p:nvSpPr>
        <p:spPr>
          <a:xfrm>
            <a:off x="3519723" y="1276459"/>
            <a:ext cx="2715129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00CDF5"/>
                </a:solidFill>
                <a:latin typeface="Cookie"/>
                <a:ea typeface="Cookie"/>
                <a:cs typeface="Cookie"/>
                <a:sym typeface="Cookie"/>
              </a:rPr>
              <a:t>테마별 필터</a:t>
            </a:r>
            <a:endParaRPr sz="2400">
              <a:solidFill>
                <a:srgbClr val="00CDF5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278963" y="219540"/>
            <a:ext cx="1768038" cy="346218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 분석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/>
          <p:nvPr/>
        </p:nvSpPr>
        <p:spPr>
          <a:xfrm>
            <a:off x="7458075" y="2376885"/>
            <a:ext cx="4228116" cy="3480990"/>
          </a:xfrm>
          <a:prstGeom prst="rect">
            <a:avLst/>
          </a:prstGeom>
          <a:noFill/>
          <a:ln cap="flat" cmpd="sng" w="57150">
            <a:solidFill>
              <a:srgbClr val="00CD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868" y="1409552"/>
            <a:ext cx="1717200" cy="171723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245" name="Google Shape;245;p26"/>
          <p:cNvSpPr txBox="1"/>
          <p:nvPr/>
        </p:nvSpPr>
        <p:spPr>
          <a:xfrm>
            <a:off x="135468" y="3126801"/>
            <a:ext cx="1964000" cy="86173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AR Draw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3D 앱</a:t>
            </a:r>
            <a:endParaRPr sz="20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278963" y="219540"/>
            <a:ext cx="1768038" cy="346218"/>
          </a:xfrm>
          <a:prstGeom prst="rect">
            <a:avLst/>
          </a:prstGeom>
          <a:solidFill>
            <a:srgbClr val="A1CAFF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 분석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988974" y="951286"/>
            <a:ext cx="2447765" cy="523741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/>
          <p:nvPr/>
        </p:nvSpPr>
        <p:spPr>
          <a:xfrm>
            <a:off x="2652889" y="778933"/>
            <a:ext cx="3129657" cy="5582119"/>
          </a:xfrm>
          <a:prstGeom prst="rect">
            <a:avLst/>
          </a:prstGeom>
          <a:noFill/>
          <a:ln cap="flat" cmpd="sng" w="57150">
            <a:solidFill>
              <a:srgbClr val="A1C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8021255" y="778933"/>
            <a:ext cx="3541854" cy="5582119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A1CA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 rotWithShape="1">
          <a:blip r:embed="rId5">
            <a:alphaModFix/>
          </a:blip>
          <a:srcRect b="0" l="3694" r="0" t="0"/>
          <a:stretch/>
        </p:blipFill>
        <p:spPr>
          <a:xfrm rot="5400000">
            <a:off x="7167337" y="2125776"/>
            <a:ext cx="5210991" cy="291158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5674651" y="2511271"/>
            <a:ext cx="2447765" cy="18466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4A83CB"/>
                </a:solidFill>
                <a:latin typeface="Cookie"/>
                <a:ea typeface="Cookie"/>
                <a:cs typeface="Cookie"/>
                <a:sym typeface="Cookie"/>
              </a:rPr>
              <a:t>3D 낙서기능</a:t>
            </a:r>
            <a:endParaRPr b="1" sz="2400">
              <a:solidFill>
                <a:srgbClr val="4A83CB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1CAFF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능동적 체험</a:t>
            </a:r>
            <a:endParaRPr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으로 </a:t>
            </a:r>
            <a:endParaRPr sz="16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흥미유발</a:t>
            </a:r>
            <a:endParaRPr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/>
        </p:nvSpPr>
        <p:spPr>
          <a:xfrm>
            <a:off x="278963" y="219540"/>
            <a:ext cx="1768038" cy="346218"/>
          </a:xfrm>
          <a:prstGeom prst="rect">
            <a:avLst/>
          </a:prstGeom>
          <a:solidFill>
            <a:srgbClr val="EC008C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 분석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1565200" y="4869189"/>
            <a:ext cx="4530800" cy="119015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67">
                <a:solidFill>
                  <a:srgbClr val="EC008C"/>
                </a:solidFill>
                <a:latin typeface="Cookie"/>
                <a:ea typeface="Cookie"/>
                <a:cs typeface="Cookie"/>
                <a:sym typeface="Cookie"/>
              </a:rPr>
              <a:t>QR</a:t>
            </a:r>
            <a:r>
              <a:rPr lang="ko" sz="2667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 코드 인식 후 </a:t>
            </a:r>
            <a:endParaRPr sz="2667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667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작품을 </a:t>
            </a:r>
            <a:r>
              <a:rPr lang="ko" sz="2667">
                <a:solidFill>
                  <a:srgbClr val="EC008C"/>
                </a:solidFill>
                <a:latin typeface="Cookie"/>
                <a:ea typeface="Cookie"/>
                <a:cs typeface="Cookie"/>
                <a:sym typeface="Cookie"/>
              </a:rPr>
              <a:t>AR</a:t>
            </a:r>
            <a:r>
              <a:rPr lang="ko" sz="2667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로 감상 </a:t>
            </a:r>
            <a:endParaRPr sz="3466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733" y="1726434"/>
            <a:ext cx="2032000" cy="10287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259" name="Google Shape;2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3573" y="939580"/>
            <a:ext cx="4205700" cy="28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13843" y="3015384"/>
            <a:ext cx="4530664" cy="30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/>
        </p:nvSpPr>
        <p:spPr>
          <a:xfrm>
            <a:off x="278963" y="2916820"/>
            <a:ext cx="2006769" cy="86173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코엑스</a:t>
            </a:r>
            <a:endParaRPr sz="20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아티움</a:t>
            </a:r>
            <a:endParaRPr sz="20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7"/>
          <p:cNvSpPr/>
          <p:nvPr/>
        </p:nvSpPr>
        <p:spPr>
          <a:xfrm>
            <a:off x="2631091" y="798654"/>
            <a:ext cx="4530664" cy="3087652"/>
          </a:xfrm>
          <a:prstGeom prst="rect">
            <a:avLst/>
          </a:prstGeom>
          <a:noFill/>
          <a:ln cap="flat" cmpd="sng" w="57150">
            <a:solidFill>
              <a:srgbClr val="EC00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27"/>
          <p:cNvSpPr/>
          <p:nvPr/>
        </p:nvSpPr>
        <p:spPr>
          <a:xfrm>
            <a:off x="7301818" y="2916820"/>
            <a:ext cx="4754714" cy="3219729"/>
          </a:xfrm>
          <a:prstGeom prst="rect">
            <a:avLst/>
          </a:prstGeom>
          <a:noFill/>
          <a:ln cap="flat" cmpd="sng" w="57150">
            <a:solidFill>
              <a:srgbClr val="EC00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278962" y="219540"/>
            <a:ext cx="2108638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 중점 개발 내용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377466" y="2042267"/>
            <a:ext cx="3290293" cy="4185814"/>
          </a:xfrm>
          <a:prstGeom prst="rect">
            <a:avLst/>
          </a:prstGeom>
          <a:solidFill>
            <a:srgbClr val="CDF7FF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25D6E"/>
              </a:buClr>
              <a:buSzPts val="2000"/>
              <a:buFont typeface="Cookie"/>
              <a:buNone/>
            </a:pPr>
            <a:r>
              <a:rPr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 모드 선택</a:t>
            </a:r>
            <a:endParaRPr sz="14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2E75B5"/>
              </a:buClr>
              <a:buSzPts val="1400"/>
              <a:buFont typeface="Arial"/>
              <a:buNone/>
            </a:pPr>
            <a:r>
              <a:rPr lang="ko" sz="14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테마 선택 모드</a:t>
            </a:r>
            <a:br>
              <a:rPr lang="ko" sz="14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 포켓몬  ,어몽어스 등 선택한                            테마에 따른 컨텐츠 제공</a:t>
            </a:r>
            <a:endParaRPr sz="140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C55A11"/>
              </a:buClr>
              <a:buSzPts val="1400"/>
              <a:buFont typeface="Arial"/>
              <a:buNone/>
            </a:pPr>
            <a:r>
              <a:rPr lang="ko" sz="14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맞춤 인식  모드</a:t>
            </a:r>
            <a:br>
              <a:rPr lang="ko" sz="1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 장소에  따른 QR 혹은 저장된 이미지        인식후 해당 장소에 따른 컨텐츠 제공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EC008C"/>
                </a:solidFill>
                <a:latin typeface="Arial"/>
                <a:ea typeface="Arial"/>
                <a:cs typeface="Arial"/>
                <a:sym typeface="Arial"/>
              </a:rPr>
              <a:t>자유모드 </a:t>
            </a:r>
            <a:br>
              <a:rPr lang="ko" sz="1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기본 내장된 컨텐츠 제공</a:t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4494799" y="1574249"/>
            <a:ext cx="3370343" cy="51007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공통 기능</a:t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카메라 전 / 후면 전환</a:t>
            </a:r>
            <a:br>
              <a:rPr lang="ko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사용자가 선택한 방향으로 전환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줌 인/아웃</a:t>
            </a:r>
            <a:br>
              <a:rPr lang="ko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원하는 부분을 확대, 축소 가능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사진 촬영</a:t>
            </a:r>
            <a:br>
              <a:rPr lang="ko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현재 화면을 캡쳐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앨범 이동</a:t>
            </a:r>
            <a:br>
              <a:rPr lang="ko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캡쳐한 사진을 앨범에 저장 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EC008C"/>
                </a:solidFill>
                <a:latin typeface="Arial"/>
                <a:ea typeface="Arial"/>
                <a:cs typeface="Arial"/>
                <a:sym typeface="Arial"/>
              </a:rPr>
              <a:t>오브젝트 크기 조절</a:t>
            </a:r>
            <a:br>
              <a:rPr lang="ko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제스쳐로 오브젝트 크기를 조절</a:t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 txBox="1"/>
          <p:nvPr/>
        </p:nvSpPr>
        <p:spPr>
          <a:xfrm>
            <a:off x="8615680" y="2042267"/>
            <a:ext cx="3294453" cy="4185814"/>
          </a:xfrm>
          <a:prstGeom prst="rect">
            <a:avLst/>
          </a:prstGeom>
          <a:solidFill>
            <a:srgbClr val="CDF7FF"/>
          </a:solidFill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25D6E"/>
              </a:buClr>
              <a:buSzPts val="2000"/>
              <a:buFont typeface="Cookie"/>
              <a:buNone/>
            </a:pPr>
            <a:r>
              <a:rPr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유틸리티</a:t>
            </a:r>
            <a:endParaRPr sz="14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548135"/>
              </a:buClr>
              <a:buSzPts val="1400"/>
              <a:buFont typeface="Arial"/>
              <a:buNone/>
            </a:pPr>
            <a:r>
              <a:rPr lang="ko" sz="14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드로우 </a:t>
            </a:r>
            <a:b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가상의 공간에 선을 그려 꾸미는 기능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BF9000"/>
              </a:buClr>
              <a:buSzPts val="1400"/>
              <a:buFont typeface="Arial"/>
              <a:buNone/>
            </a:pPr>
            <a:r>
              <a:rPr lang="ko" sz="1400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스티커</a:t>
            </a:r>
            <a:b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가상의 공간에 오브젝트를 배치하여          꾸미는 기능 </a:t>
            </a:r>
            <a:endParaRPr/>
          </a:p>
          <a:p>
            <a:pPr indent="0" lvl="0" marL="0" marR="0" rtl="0" algn="ctr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rgbClr val="EC008C"/>
              </a:buClr>
              <a:buSzPts val="1400"/>
              <a:buFont typeface="Arial"/>
              <a:buNone/>
            </a:pPr>
            <a:r>
              <a:rPr lang="ko" sz="1400">
                <a:solidFill>
                  <a:srgbClr val="EC008C"/>
                </a:solidFill>
                <a:latin typeface="Arial"/>
                <a:ea typeface="Arial"/>
                <a:cs typeface="Arial"/>
                <a:sym typeface="Arial"/>
              </a:rPr>
              <a:t>페이스 </a:t>
            </a:r>
            <a:b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얼굴을 인식하여 오브젝트를 덧입혀          꾸미는 기능</a:t>
            </a:r>
            <a:endParaRPr/>
          </a:p>
        </p:txBody>
      </p:sp>
      <p:pic>
        <p:nvPicPr>
          <p:cNvPr descr="슬라이드에 메모지를 붙이기 위한 덕트 테이프 조각" id="273" name="Google Shape;273;p28"/>
          <p:cNvPicPr preferRelativeResize="0"/>
          <p:nvPr/>
        </p:nvPicPr>
        <p:blipFill rotWithShape="1">
          <a:blip r:embed="rId3">
            <a:alphaModFix/>
          </a:blip>
          <a:srcRect b="10011" l="9243" r="2118" t="5926"/>
          <a:stretch/>
        </p:blipFill>
        <p:spPr>
          <a:xfrm rot="233998">
            <a:off x="1497377" y="1609308"/>
            <a:ext cx="1046923" cy="56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274" name="Google Shape;274;p28"/>
          <p:cNvPicPr preferRelativeResize="0"/>
          <p:nvPr/>
        </p:nvPicPr>
        <p:blipFill rotWithShape="1">
          <a:blip r:embed="rId3">
            <a:alphaModFix/>
          </a:blip>
          <a:srcRect b="10011" l="9243" r="2118" t="5926"/>
          <a:stretch/>
        </p:blipFill>
        <p:spPr>
          <a:xfrm rot="233998">
            <a:off x="5654579" y="1141121"/>
            <a:ext cx="1046923" cy="618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슬라이드에 메모지를 붙이기 위한 덕트 테이프 조각" id="275" name="Google Shape;275;p28"/>
          <p:cNvPicPr preferRelativeResize="0"/>
          <p:nvPr/>
        </p:nvPicPr>
        <p:blipFill rotWithShape="1">
          <a:blip r:embed="rId3">
            <a:alphaModFix/>
          </a:blip>
          <a:srcRect b="10011" l="9243" r="2118" t="5926"/>
          <a:stretch/>
        </p:blipFill>
        <p:spPr>
          <a:xfrm rot="233998">
            <a:off x="9739444" y="1609202"/>
            <a:ext cx="1046923" cy="5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/>
        </p:nvSpPr>
        <p:spPr>
          <a:xfrm>
            <a:off x="278962" y="219540"/>
            <a:ext cx="2108638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04 중점 개발 내용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967" y="2245834"/>
            <a:ext cx="7243165" cy="3621567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3867" y="1377534"/>
            <a:ext cx="6432611" cy="3621567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283" name="Google Shape;283;p29"/>
          <p:cNvSpPr txBox="1"/>
          <p:nvPr/>
        </p:nvSpPr>
        <p:spPr>
          <a:xfrm>
            <a:off x="1572467" y="6022947"/>
            <a:ext cx="4190586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귀여운</a:t>
            </a:r>
            <a:r>
              <a:rPr lang="ko" sz="2400">
                <a:solidFill>
                  <a:srgbClr val="00CDF5"/>
                </a:solidFill>
                <a:latin typeface="Cookie"/>
                <a:ea typeface="Cookie"/>
                <a:cs typeface="Cookie"/>
                <a:sym typeface="Cookie"/>
              </a:rPr>
              <a:t> </a:t>
            </a:r>
            <a:r>
              <a:rPr lang="ko" sz="2400">
                <a:solidFill>
                  <a:srgbClr val="FFD966"/>
                </a:solidFill>
                <a:latin typeface="Cookie"/>
                <a:ea typeface="Cookie"/>
                <a:cs typeface="Cookie"/>
                <a:sym typeface="Cookie"/>
              </a:rPr>
              <a:t>포켓몬</a:t>
            </a:r>
            <a:r>
              <a:rPr lang="ko" sz="24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을 사진에 담아요</a:t>
            </a:r>
            <a:endParaRPr sz="24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8260221" y="5120188"/>
            <a:ext cx="3167287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25D6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400">
                <a:solidFill>
                  <a:srgbClr val="EC008C"/>
                </a:solidFill>
                <a:latin typeface="Cookie"/>
                <a:ea typeface="Cookie"/>
                <a:cs typeface="Cookie"/>
                <a:sym typeface="Cookie"/>
              </a:rPr>
              <a:t>임포스터</a:t>
            </a:r>
            <a:r>
              <a:rPr lang="ko" sz="24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는 과연 누구?</a:t>
            </a:r>
            <a:endParaRPr sz="24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285" name="Google Shape;285;p29"/>
          <p:cNvSpPr txBox="1"/>
          <p:nvPr>
            <p:ph type="title"/>
          </p:nvPr>
        </p:nvSpPr>
        <p:spPr>
          <a:xfrm>
            <a:off x="1398617" y="956951"/>
            <a:ext cx="2269143" cy="841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lang="ko" sz="3600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테마 선택</a:t>
            </a:r>
            <a:endParaRPr sz="3600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1188470" y="6190281"/>
            <a:ext cx="289621" cy="249673"/>
          </a:xfrm>
          <a:prstGeom prst="triangle">
            <a:avLst>
              <a:gd fmla="val 50000" name="adj"/>
            </a:avLst>
          </a:prstGeom>
          <a:solidFill>
            <a:srgbClr val="525D6E"/>
          </a:solidFill>
          <a:ln cap="flat" cmpd="sng" w="12700">
            <a:solidFill>
              <a:srgbClr val="525D6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9"/>
          <p:cNvSpPr/>
          <p:nvPr/>
        </p:nvSpPr>
        <p:spPr>
          <a:xfrm>
            <a:off x="7970600" y="5308414"/>
            <a:ext cx="289621" cy="249673"/>
          </a:xfrm>
          <a:prstGeom prst="triangle">
            <a:avLst>
              <a:gd fmla="val 50000" name="adj"/>
            </a:avLst>
          </a:prstGeom>
          <a:solidFill>
            <a:srgbClr val="525D6E"/>
          </a:solidFill>
          <a:ln cap="flat" cmpd="sng" w="12700">
            <a:solidFill>
              <a:srgbClr val="525D6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8" name="Google Shape;288;p29"/>
          <p:cNvCxnSpPr/>
          <p:nvPr/>
        </p:nvCxnSpPr>
        <p:spPr>
          <a:xfrm>
            <a:off x="1041722" y="1703917"/>
            <a:ext cx="2916820" cy="0"/>
          </a:xfrm>
          <a:prstGeom prst="straightConnector1">
            <a:avLst/>
          </a:prstGeom>
          <a:noFill/>
          <a:ln cap="flat" cmpd="sng" w="28575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/>
          <p:nvPr/>
        </p:nvSpPr>
        <p:spPr>
          <a:xfrm>
            <a:off x="278962" y="219540"/>
            <a:ext cx="2108638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04 중점 개발 내용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1398617" y="956951"/>
            <a:ext cx="2269143" cy="841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3600"/>
              <a:buFont typeface="Arial"/>
              <a:buNone/>
            </a:pPr>
            <a:r>
              <a:rPr lang="ko" sz="36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맞춤 인식</a:t>
            </a:r>
            <a:endParaRPr/>
          </a:p>
        </p:txBody>
      </p:sp>
      <p:pic>
        <p:nvPicPr>
          <p:cNvPr descr="캠핑 준비물 완벽 리스트!" id="295" name="Google Shape;29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4134" y="1631508"/>
            <a:ext cx="6922500" cy="395043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pic>
        <p:nvPicPr>
          <p:cNvPr id="296" name="Google Shape;296;p30"/>
          <p:cNvPicPr preferRelativeResize="0"/>
          <p:nvPr/>
        </p:nvPicPr>
        <p:blipFill rotWithShape="1">
          <a:blip r:embed="rId4">
            <a:alphaModFix/>
          </a:blip>
          <a:srcRect b="8050" l="9270" r="10530" t="16642"/>
          <a:stretch/>
        </p:blipFill>
        <p:spPr>
          <a:xfrm>
            <a:off x="541334" y="2196907"/>
            <a:ext cx="4234967" cy="3098133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297" name="Google Shape;297;p30"/>
          <p:cNvSpPr txBox="1"/>
          <p:nvPr/>
        </p:nvSpPr>
        <p:spPr>
          <a:xfrm>
            <a:off x="925331" y="5672974"/>
            <a:ext cx="3412989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캠핑장 </a:t>
            </a:r>
            <a:r>
              <a:rPr lang="ko" sz="2400">
                <a:solidFill>
                  <a:srgbClr val="FFFF00"/>
                </a:solidFill>
                <a:latin typeface="Cookie"/>
                <a:ea typeface="Cookie"/>
                <a:cs typeface="Cookie"/>
                <a:sym typeface="Cookie"/>
              </a:rPr>
              <a:t>QR</a:t>
            </a:r>
            <a:r>
              <a:rPr lang="ko" sz="24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코드를 찍으면?</a:t>
            </a:r>
            <a:endParaRPr sz="24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541334" y="5840308"/>
            <a:ext cx="289621" cy="249673"/>
          </a:xfrm>
          <a:prstGeom prst="triangle">
            <a:avLst>
              <a:gd fmla="val 50000" name="adj"/>
            </a:avLst>
          </a:prstGeom>
          <a:solidFill>
            <a:srgbClr val="525D6E"/>
          </a:solidFill>
          <a:ln cap="flat" cmpd="sng" w="12700">
            <a:solidFill>
              <a:srgbClr val="525D6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6715901" y="5657387"/>
            <a:ext cx="4416605" cy="61551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525D6E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24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아늑한 캠핑 테마를 즐길 수 있다.</a:t>
            </a:r>
            <a:endParaRPr sz="24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6426280" y="5840306"/>
            <a:ext cx="289621" cy="249673"/>
          </a:xfrm>
          <a:prstGeom prst="triangle">
            <a:avLst>
              <a:gd fmla="val 50000" name="adj"/>
            </a:avLst>
          </a:prstGeom>
          <a:solidFill>
            <a:srgbClr val="525D6E"/>
          </a:solidFill>
          <a:ln cap="flat" cmpd="sng" w="12700">
            <a:solidFill>
              <a:srgbClr val="525D6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1" name="Google Shape;301;p30"/>
          <p:cNvCxnSpPr/>
          <p:nvPr/>
        </p:nvCxnSpPr>
        <p:spPr>
          <a:xfrm>
            <a:off x="1041722" y="1703917"/>
            <a:ext cx="2916820" cy="0"/>
          </a:xfrm>
          <a:prstGeom prst="straightConnector1">
            <a:avLst/>
          </a:prstGeom>
          <a:noFill/>
          <a:ln cap="flat" cmpd="sng" w="28575">
            <a:solidFill>
              <a:srgbClr val="F4B08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" name="Google Shape;306;p31"/>
          <p:cNvGraphicFramePr/>
          <p:nvPr/>
        </p:nvGraphicFramePr>
        <p:xfrm>
          <a:off x="398675" y="11480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{D45DD502-705B-4AC8-98DD-59C74CBFD15F}</a:tableStyleId>
              </a:tblPr>
              <a:tblGrid>
                <a:gridCol w="1254700"/>
                <a:gridCol w="1670125"/>
                <a:gridCol w="3650925"/>
                <a:gridCol w="1311825"/>
                <a:gridCol w="1971900"/>
              </a:tblGrid>
              <a:tr h="57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유형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중요도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</a:tr>
              <a:tr h="1056250"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홈 화면</a:t>
                      </a:r>
                      <a:endParaRPr b="1" sz="20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4975" marB="44975" marR="89950" marL="89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테마 선택 모드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테마 선택 모드 진입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562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맞춤 인식 모드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맞춤 인식 모드 진입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1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자유 모드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자유 모드 진입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1775" marB="131775" marR="131775" marL="131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7" name="Google Shape;307;p31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요구사항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/>
          </a:blip>
          <a:srcRect b="0" l="0" r="51761" t="0"/>
          <a:stretch/>
        </p:blipFill>
        <p:spPr>
          <a:xfrm flipH="1">
            <a:off x="10486663" y="5003484"/>
            <a:ext cx="1552937" cy="165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Google Shape;313;p32"/>
          <p:cNvGraphicFramePr/>
          <p:nvPr/>
        </p:nvGraphicFramePr>
        <p:xfrm>
          <a:off x="366940" y="12739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{D45DD502-705B-4AC8-98DD-59C74CBFD15F}</a:tableStyleId>
              </a:tblPr>
              <a:tblGrid>
                <a:gridCol w="1319875"/>
                <a:gridCol w="1718200"/>
                <a:gridCol w="3760400"/>
                <a:gridCol w="1207925"/>
                <a:gridCol w="1906325"/>
              </a:tblGrid>
              <a:tr h="530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유형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중요도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</a:tr>
              <a:tr h="8177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테마 선택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모드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9700" marB="49700" marR="99400" marL="994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테마 보기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테마 목록을 볼 수 있다.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8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테마 선택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선택된 테마 모드로 진입한다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4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맞춤 인식 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모드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인식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인식 후 지정된 테마 모드 진입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0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자유 모드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통합 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인식 테마를 제외한 모든 기능 사용 가능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b="0"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500" marB="132500" marR="132500" marL="132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4" name="Google Shape;314;p32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요구사항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32"/>
          <p:cNvPicPr preferRelativeResize="0"/>
          <p:nvPr/>
        </p:nvPicPr>
        <p:blipFill rotWithShape="1">
          <a:blip r:embed="rId3">
            <a:alphaModFix/>
          </a:blip>
          <a:srcRect b="0" l="0" r="51761" t="0"/>
          <a:stretch/>
        </p:blipFill>
        <p:spPr>
          <a:xfrm flipH="1">
            <a:off x="10486663" y="5003484"/>
            <a:ext cx="1552937" cy="165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0" y="343908"/>
            <a:ext cx="2140953" cy="5616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32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32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ransparent Pokeball Png - Pokemon Ball 2d, Png Download - kindpng"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946" y="1595846"/>
            <a:ext cx="759382" cy="795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762638" y="1818803"/>
            <a:ext cx="150035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1. 기획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323134" y="2751630"/>
            <a:ext cx="2591568" cy="4271309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9933"/>
                </a:solidFill>
                <a:latin typeface="Cookie"/>
                <a:ea typeface="Cookie"/>
                <a:cs typeface="Cookie"/>
                <a:sym typeface="Cookie"/>
              </a:rPr>
              <a:t>01</a:t>
            </a:r>
            <a:r>
              <a:rPr b="1" lang="ko" sz="20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</a:t>
            </a: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배경 및 동기</a:t>
            </a:r>
            <a:br>
              <a:rPr b="1" lang="ko" sz="20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</a:br>
            <a:r>
              <a:rPr b="1" lang="ko" sz="2000">
                <a:solidFill>
                  <a:srgbClr val="FF9933"/>
                </a:solidFill>
                <a:latin typeface="Cookie"/>
                <a:ea typeface="Cookie"/>
                <a:cs typeface="Cookie"/>
                <a:sym typeface="Cookie"/>
              </a:rPr>
              <a:t>02</a:t>
            </a:r>
            <a:r>
              <a:rPr b="1" lang="ko" sz="20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</a:t>
            </a: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벤치마킹</a:t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9933"/>
                </a:solidFill>
                <a:latin typeface="Cookie"/>
                <a:ea typeface="Cookie"/>
                <a:cs typeface="Cookie"/>
                <a:sym typeface="Cookie"/>
              </a:rPr>
              <a:t>03</a:t>
            </a:r>
            <a:r>
              <a:rPr b="1" lang="ko" sz="20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</a:t>
            </a: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분석</a:t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9933"/>
                </a:solidFill>
                <a:latin typeface="Cookie"/>
                <a:ea typeface="Cookie"/>
                <a:cs typeface="Cookie"/>
                <a:sym typeface="Cookie"/>
              </a:rPr>
              <a:t>04 </a:t>
            </a:r>
            <a:r>
              <a:rPr b="1" lang="ko" sz="20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</a:t>
            </a: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중점</a:t>
            </a:r>
            <a:r>
              <a:rPr b="1" lang="ko" sz="20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개발내용</a:t>
            </a:r>
            <a:endParaRPr b="1" sz="20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9933"/>
                </a:solidFill>
                <a:latin typeface="Cookie"/>
                <a:ea typeface="Cookie"/>
                <a:cs typeface="Cookie"/>
                <a:sym typeface="Cookie"/>
              </a:rPr>
              <a:t>05  </a:t>
            </a: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요구사항</a:t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3237836" y="2442494"/>
            <a:ext cx="4210286" cy="557699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9933"/>
                </a:solidFill>
                <a:latin typeface="Cookie"/>
                <a:ea typeface="Cookie"/>
                <a:cs typeface="Cookie"/>
                <a:sym typeface="Cookie"/>
              </a:rPr>
              <a:t>01</a:t>
            </a:r>
            <a:r>
              <a:rPr b="1" lang="ko" sz="20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</a:t>
            </a: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개발</a:t>
            </a:r>
            <a:r>
              <a:rPr b="1" lang="ko" sz="20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</a:t>
            </a: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정보</a:t>
            </a:r>
            <a:br>
              <a:rPr b="1" lang="ko" sz="20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</a:br>
            <a:r>
              <a:rPr b="1" lang="ko" sz="2000">
                <a:solidFill>
                  <a:srgbClr val="FF9933"/>
                </a:solidFill>
                <a:latin typeface="Cookie"/>
                <a:ea typeface="Cookie"/>
                <a:cs typeface="Cookie"/>
                <a:sym typeface="Cookie"/>
              </a:rPr>
              <a:t>02</a:t>
            </a:r>
            <a:r>
              <a:rPr b="1" lang="ko" sz="20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</a:t>
            </a: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역할 분담</a:t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9933"/>
                </a:solidFill>
                <a:latin typeface="Cookie"/>
                <a:ea typeface="Cookie"/>
                <a:cs typeface="Cookie"/>
                <a:sym typeface="Cookie"/>
              </a:rPr>
              <a:t>03</a:t>
            </a:r>
            <a:r>
              <a:rPr b="1" lang="ko" sz="20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</a:t>
            </a: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시간 계획서</a:t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6346646" y="2432103"/>
            <a:ext cx="4210286" cy="557699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9933"/>
                </a:solidFill>
                <a:latin typeface="Cookie"/>
                <a:ea typeface="Cookie"/>
                <a:cs typeface="Cookie"/>
                <a:sym typeface="Cookie"/>
              </a:rPr>
              <a:t>01</a:t>
            </a: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  USE CASE</a:t>
            </a:r>
            <a:b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</a:br>
            <a:r>
              <a:rPr b="1" lang="ko" sz="2000">
                <a:solidFill>
                  <a:srgbClr val="FF9933"/>
                </a:solidFill>
                <a:latin typeface="Cookie"/>
                <a:ea typeface="Cookie"/>
                <a:cs typeface="Cookie"/>
                <a:sym typeface="Cookie"/>
              </a:rPr>
              <a:t>02</a:t>
            </a:r>
            <a:r>
              <a:rPr b="1" lang="ko" sz="20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  CLASS DIAGRAM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25D6E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descr="Transparent Pokeball Png - Pokemon Ball 2d, Png Download - kindpng"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7836" y="1595846"/>
            <a:ext cx="759382" cy="795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3749528" y="1818803"/>
            <a:ext cx="150035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2. 개발</a:t>
            </a:r>
            <a:endParaRPr/>
          </a:p>
        </p:txBody>
      </p:sp>
      <p:pic>
        <p:nvPicPr>
          <p:cNvPr descr="Transparent Pokeball Png - Pokemon Ball 2d, Png Download - kindpng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4726" y="1595846"/>
            <a:ext cx="759382" cy="795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6940472" y="1818803"/>
            <a:ext cx="201204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3. 다이어그램</a:t>
            </a:r>
            <a:endParaRPr/>
          </a:p>
        </p:txBody>
      </p:sp>
      <p:pic>
        <p:nvPicPr>
          <p:cNvPr descr="Transparent Pokeball Png - Pokemon Ball 2d, Png Download - kindpng"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8363" y="1595846"/>
            <a:ext cx="759382" cy="795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9720055" y="1818803"/>
            <a:ext cx="207570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4. 시연화면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" name="Google Shape;320;p33"/>
          <p:cNvGraphicFramePr/>
          <p:nvPr/>
        </p:nvGraphicFramePr>
        <p:xfrm>
          <a:off x="378515" y="1311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{D45DD502-705B-4AC8-98DD-59C74CBFD15F}</a:tableStyleId>
              </a:tblPr>
              <a:tblGrid>
                <a:gridCol w="1321450"/>
                <a:gridCol w="1720250"/>
                <a:gridCol w="3764850"/>
                <a:gridCol w="1209375"/>
                <a:gridCol w="1908575"/>
              </a:tblGrid>
              <a:tr h="530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유형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중요도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</a:tr>
              <a:tr h="787250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드로우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(유틸리티)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300" marB="46300" marR="92575" marL="925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 그리기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터치를 이용해 3D 그림 그리기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3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색상 선택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팔레트에서 색상 선택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굵기 변경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시크바로 굵기 조절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60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 삭제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버튼을 눌러 그려진 모든 그림을 삭제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65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이전 삭제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마지막으로 그린 그림 삭제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72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중앙 세팅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그림이 화면 안에 들어오게 재정렬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50" marB="132650" marR="132650" marL="1326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1" name="Google Shape;321;p33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요구사항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3"/>
          <p:cNvPicPr preferRelativeResize="0"/>
          <p:nvPr/>
        </p:nvPicPr>
        <p:blipFill rotWithShape="1">
          <a:blip r:embed="rId3">
            <a:alphaModFix/>
          </a:blip>
          <a:srcRect b="0" l="0" r="51761" t="0"/>
          <a:stretch/>
        </p:blipFill>
        <p:spPr>
          <a:xfrm flipH="1">
            <a:off x="10486663" y="5003484"/>
            <a:ext cx="1552937" cy="165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34"/>
          <p:cNvGraphicFramePr/>
          <p:nvPr/>
        </p:nvGraphicFramePr>
        <p:xfrm>
          <a:off x="367725" y="12820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{D45DD502-705B-4AC8-98DD-59C74CBFD15F}</a:tableStyleId>
              </a:tblPr>
              <a:tblGrid>
                <a:gridCol w="1476750"/>
                <a:gridCol w="1890600"/>
                <a:gridCol w="3191300"/>
                <a:gridCol w="1459300"/>
                <a:gridCol w="2004500"/>
              </a:tblGrid>
              <a:tr h="535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유형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중요도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</a:tr>
              <a:tr h="701725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스티커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(유틸리티)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6400" marB="46400" marR="92800" marL="928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스티커 선택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버튼으로 스티커 선택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62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스티커 배치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선택한 스티커를 배치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62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스티커 삭제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선택한 스티커를 삭제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3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크기 조절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두 손가락 터치 드래그로  스티커 크기 조절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95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위치 변경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선택한 스티커를 재배치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73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회전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스크롤로 스티커 회전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950" marB="133950" marR="133950" marL="1339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8" name="Google Shape;328;p34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요구사항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4"/>
          <p:cNvPicPr preferRelativeResize="0"/>
          <p:nvPr/>
        </p:nvPicPr>
        <p:blipFill rotWithShape="1">
          <a:blip r:embed="rId3">
            <a:alphaModFix/>
          </a:blip>
          <a:srcRect b="0" l="0" r="51761" t="0"/>
          <a:stretch/>
        </p:blipFill>
        <p:spPr>
          <a:xfrm flipH="1">
            <a:off x="10486663" y="5003484"/>
            <a:ext cx="1552937" cy="165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p35"/>
          <p:cNvGraphicFramePr/>
          <p:nvPr/>
        </p:nvGraphicFramePr>
        <p:xfrm>
          <a:off x="366941" y="12565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{D45DD502-705B-4AC8-98DD-59C74CBFD15F}</a:tableStyleId>
              </a:tblPr>
              <a:tblGrid>
                <a:gridCol w="1328700"/>
                <a:gridCol w="1729675"/>
                <a:gridCol w="3785475"/>
                <a:gridCol w="1216000"/>
                <a:gridCol w="1919025"/>
              </a:tblGrid>
              <a:tr h="556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유형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중요도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</a:tr>
              <a:tr h="1190200"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800"/>
                        <a:buFont typeface="Arial"/>
                        <a:buNone/>
                      </a:pPr>
                      <a:r>
                        <a:rPr b="1" lang="ko" sz="18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페이스</a:t>
                      </a:r>
                      <a:endParaRPr b="1" sz="18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b="1"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(유틸리티)</a:t>
                      </a:r>
                      <a:endParaRPr b="1"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075" marB="45075" marR="90175" marL="901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얼굴 인식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얼굴을 인식하여 이미지 배치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0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필터 선택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버튼으로 필터 선택 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또는 이전, 다음 버튼으로 필터 선택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78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크기 조절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두 손가락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터치 드래그로  줌 인 / 줌 아웃으로 크기 조절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600"/>
                        <a:buFont typeface="Arial"/>
                        <a:buNone/>
                      </a:pPr>
                      <a:r>
                        <a:rPr lang="ko" sz="16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6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3375" marB="133375" marR="133375" marL="13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5" name="Google Shape;335;p35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요구사항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35"/>
          <p:cNvPicPr preferRelativeResize="0"/>
          <p:nvPr/>
        </p:nvPicPr>
        <p:blipFill rotWithShape="1">
          <a:blip r:embed="rId3">
            <a:alphaModFix/>
          </a:blip>
          <a:srcRect b="0" l="0" r="51761" t="0"/>
          <a:stretch/>
        </p:blipFill>
        <p:spPr>
          <a:xfrm flipH="1">
            <a:off x="10486663" y="5003484"/>
            <a:ext cx="1552937" cy="165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" name="Google Shape;341;p36"/>
          <p:cNvGraphicFramePr/>
          <p:nvPr/>
        </p:nvGraphicFramePr>
        <p:xfrm>
          <a:off x="366233" y="12685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{D45DD502-705B-4AC8-98DD-59C74CBFD15F}</a:tableStyleId>
              </a:tblPr>
              <a:tblGrid>
                <a:gridCol w="1321200"/>
                <a:gridCol w="1719925"/>
                <a:gridCol w="3764150"/>
                <a:gridCol w="1209150"/>
                <a:gridCol w="1908225"/>
              </a:tblGrid>
              <a:tr h="545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유형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ED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우선순위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중요도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DF7FF"/>
                    </a:solidFill>
                  </a:tcPr>
                </a:tc>
              </a:tr>
              <a:tr h="748725"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2000"/>
                        <a:buFont typeface="Arial"/>
                        <a:buNone/>
                      </a:pPr>
                      <a:r>
                        <a:rPr b="1" lang="ko" sz="20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카메라</a:t>
                      </a:r>
                      <a:endParaRPr b="1" sz="20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9750" marB="49750" marR="99500" marL="995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캡쳐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작업물 이미지로 앨범에 저장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앨범 열기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앨범 버튼으로 앨범 이동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32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카메라 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 / 후면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전환 버튼으로 카메라 전면 / 후면 전환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카메라 줌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시크바로 카메라 줌 인 / 줌 아웃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8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셔터 효과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저장 시 셔터 효과, 사운드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500"/>
                        <a:buFont typeface="Arial"/>
                        <a:buNone/>
                      </a:pPr>
                      <a:r>
                        <a:rPr lang="ko" sz="1500" u="none" cap="none" strike="noStrike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500" u="none" cap="none" strike="noStrik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32625" marB="132625" marR="132625" marL="13262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2" name="Google Shape;342;p36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요구사항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b="0" l="0" r="51761" t="0"/>
          <a:stretch/>
        </p:blipFill>
        <p:spPr>
          <a:xfrm flipH="1">
            <a:off x="10486663" y="5003484"/>
            <a:ext cx="1552937" cy="165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/>
          <p:nvPr/>
        </p:nvSpPr>
        <p:spPr>
          <a:xfrm>
            <a:off x="0" y="-48683"/>
            <a:ext cx="12192000" cy="6906684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CDF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-457200" y="451456"/>
            <a:ext cx="4210286" cy="937548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4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2. 개발</a:t>
            </a:r>
            <a:endParaRPr b="1" sz="44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1647943" y="1879647"/>
            <a:ext cx="4210286" cy="557699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01</a:t>
            </a:r>
            <a: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개발 정보</a:t>
            </a:r>
            <a:b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</a:br>
            <a:r>
              <a:rPr b="1" lang="ko" sz="28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02</a:t>
            </a:r>
            <a: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역할 분담</a:t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03</a:t>
            </a:r>
            <a: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시간 계획서</a:t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351" name="Google Shape;351;p37"/>
          <p:cNvPicPr preferRelativeResize="0"/>
          <p:nvPr/>
        </p:nvPicPr>
        <p:blipFill rotWithShape="1">
          <a:blip r:embed="rId3">
            <a:alphaModFix/>
          </a:blip>
          <a:srcRect b="0" l="0" r="49575" t="0"/>
          <a:stretch/>
        </p:blipFill>
        <p:spPr>
          <a:xfrm flipH="1">
            <a:off x="7681733" y="2335319"/>
            <a:ext cx="3557983" cy="42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/>
          <p:nvPr/>
        </p:nvSpPr>
        <p:spPr>
          <a:xfrm>
            <a:off x="0" y="-48683"/>
            <a:ext cx="12192000" cy="69066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2879189" y="263188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8" name="Google Shape;358;p38"/>
          <p:cNvPicPr preferRelativeResize="0"/>
          <p:nvPr/>
        </p:nvPicPr>
        <p:blipFill rotWithShape="1">
          <a:blip r:embed="rId3">
            <a:alphaModFix/>
          </a:blip>
          <a:srcRect b="12615" l="20347" r="19810" t="13729"/>
          <a:stretch/>
        </p:blipFill>
        <p:spPr>
          <a:xfrm>
            <a:off x="3239477" y="2858348"/>
            <a:ext cx="1056641" cy="129414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/>
          <p:nvPr/>
        </p:nvSpPr>
        <p:spPr>
          <a:xfrm>
            <a:off x="5581242" y="1471919"/>
            <a:ext cx="1029517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33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endParaRPr sz="3733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2955991" y="5056213"/>
            <a:ext cx="16236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Pro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7338231" y="5056213"/>
            <a:ext cx="21719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MacOS Monterey 12.2.1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8"/>
          <p:cNvSpPr/>
          <p:nvPr/>
        </p:nvSpPr>
        <p:spPr>
          <a:xfrm>
            <a:off x="7535595" y="263188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3" name="Google Shape;363;p38"/>
          <p:cNvPicPr preferRelativeResize="0"/>
          <p:nvPr/>
        </p:nvPicPr>
        <p:blipFill rotWithShape="1">
          <a:blip r:embed="rId4">
            <a:alphaModFix/>
          </a:blip>
          <a:srcRect b="22238" l="17268" r="19846" t="21184"/>
          <a:stretch/>
        </p:blipFill>
        <p:spPr>
          <a:xfrm>
            <a:off x="7761557" y="2801953"/>
            <a:ext cx="1325292" cy="120540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8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01 개발 정보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/>
          <p:nvPr/>
        </p:nvSpPr>
        <p:spPr>
          <a:xfrm>
            <a:off x="0" y="-48683"/>
            <a:ext cx="12192000" cy="69066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1043865" y="263188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1120667" y="5056214"/>
            <a:ext cx="16236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JDK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17.0.1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9"/>
          <p:cNvSpPr/>
          <p:nvPr/>
        </p:nvSpPr>
        <p:spPr>
          <a:xfrm>
            <a:off x="9370919" y="263188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3" name="Google Shape;37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026" y="2762915"/>
            <a:ext cx="1472892" cy="147289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9"/>
          <p:cNvSpPr txBox="1"/>
          <p:nvPr/>
        </p:nvSpPr>
        <p:spPr>
          <a:xfrm>
            <a:off x="5452541" y="1471919"/>
            <a:ext cx="1286919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33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DEV </a:t>
            </a:r>
            <a:endParaRPr sz="3733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9487137" y="5056214"/>
            <a:ext cx="16236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lang="ko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AR Core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b="1" lang="ko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1.31.0</a:t>
            </a:r>
            <a:endParaRPr b="1"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5814" y="2907104"/>
            <a:ext cx="964426" cy="111681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9"/>
          <p:cNvSpPr/>
          <p:nvPr/>
        </p:nvSpPr>
        <p:spPr>
          <a:xfrm>
            <a:off x="5131310" y="263188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8" name="Google Shape;37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0943" y="2656779"/>
            <a:ext cx="1508837" cy="169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9"/>
          <p:cNvSpPr txBox="1"/>
          <p:nvPr/>
        </p:nvSpPr>
        <p:spPr>
          <a:xfrm>
            <a:off x="5230623" y="5056214"/>
            <a:ext cx="162361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Android Studio Chipmunk 2021.2.1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9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01 개발 정보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/>
          <p:nvPr/>
        </p:nvSpPr>
        <p:spPr>
          <a:xfrm>
            <a:off x="0" y="-48683"/>
            <a:ext cx="12192000" cy="69066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3698268" y="263188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p40"/>
          <p:cNvSpPr/>
          <p:nvPr/>
        </p:nvSpPr>
        <p:spPr>
          <a:xfrm>
            <a:off x="6716515" y="263188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01 개발 정보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0"/>
          <p:cNvSpPr txBox="1"/>
          <p:nvPr/>
        </p:nvSpPr>
        <p:spPr>
          <a:xfrm>
            <a:off x="5004193" y="1457326"/>
            <a:ext cx="2394761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33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CO-Tool</a:t>
            </a:r>
            <a:endParaRPr sz="3733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it을 통한 협업!" id="390" name="Google Shape;39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2762" y="3007402"/>
            <a:ext cx="1208245" cy="12082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컴퓨터 아이콘 Discord 로고, Discord 아이콘, 직사각형, 로고, 다른 사람 png | PNGWing" id="391" name="Google Shape;39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4583" y="2972023"/>
            <a:ext cx="1261080" cy="123627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0"/>
          <p:cNvSpPr txBox="1"/>
          <p:nvPr/>
        </p:nvSpPr>
        <p:spPr>
          <a:xfrm>
            <a:off x="3698268" y="5056214"/>
            <a:ext cx="17772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Git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2.34.1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6716515" y="5056214"/>
            <a:ext cx="177721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Discord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4.4.4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680021" y="263188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40"/>
          <p:cNvSpPr/>
          <p:nvPr/>
        </p:nvSpPr>
        <p:spPr>
          <a:xfrm>
            <a:off x="9734763" y="263188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40"/>
          <p:cNvSpPr txBox="1"/>
          <p:nvPr/>
        </p:nvSpPr>
        <p:spPr>
          <a:xfrm>
            <a:off x="642699" y="5056214"/>
            <a:ext cx="17772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Google Slide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0"/>
          <p:cNvSpPr txBox="1"/>
          <p:nvPr/>
        </p:nvSpPr>
        <p:spPr>
          <a:xfrm>
            <a:off x="9734762" y="5056214"/>
            <a:ext cx="177721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00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Google Drive</a:t>
            </a:r>
            <a:endParaRPr b="0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1874" y="2988758"/>
            <a:ext cx="953509" cy="95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16977" y="2866399"/>
            <a:ext cx="1341903" cy="13419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/>
          <p:nvPr/>
        </p:nvSpPr>
        <p:spPr>
          <a:xfrm>
            <a:off x="0" y="-48683"/>
            <a:ext cx="12192000" cy="69066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41"/>
          <p:cNvSpPr txBox="1"/>
          <p:nvPr/>
        </p:nvSpPr>
        <p:spPr>
          <a:xfrm>
            <a:off x="655067" y="5128029"/>
            <a:ext cx="16236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 Point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550987" y="262747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7" name="Google Shape;407;p41"/>
          <p:cNvPicPr preferRelativeResize="0"/>
          <p:nvPr/>
        </p:nvPicPr>
        <p:blipFill rotWithShape="1">
          <a:blip r:embed="rId3">
            <a:alphaModFix/>
          </a:blip>
          <a:srcRect b="15945" l="15945" r="15945" t="15945"/>
          <a:stretch/>
        </p:blipFill>
        <p:spPr>
          <a:xfrm>
            <a:off x="982531" y="2983815"/>
            <a:ext cx="968684" cy="973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/>
          <p:nvPr/>
        </p:nvSpPr>
        <p:spPr>
          <a:xfrm>
            <a:off x="3032795" y="5128028"/>
            <a:ext cx="16236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Excel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1"/>
          <p:cNvSpPr/>
          <p:nvPr/>
        </p:nvSpPr>
        <p:spPr>
          <a:xfrm>
            <a:off x="2879189" y="262747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0" name="Google Shape;41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016" y="3014458"/>
            <a:ext cx="953093" cy="95309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1"/>
          <p:cNvSpPr txBox="1"/>
          <p:nvPr/>
        </p:nvSpPr>
        <p:spPr>
          <a:xfrm>
            <a:off x="5360997" y="5128029"/>
            <a:ext cx="16236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ko" sz="200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Blender</a:t>
            </a:r>
            <a:endParaRPr sz="2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41"/>
          <p:cNvSpPr/>
          <p:nvPr/>
        </p:nvSpPr>
        <p:spPr>
          <a:xfrm>
            <a:off x="5207392" y="262747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7689200" y="5128028"/>
            <a:ext cx="162361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Adobe Illustrator cs6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1"/>
          <p:cNvSpPr/>
          <p:nvPr/>
        </p:nvSpPr>
        <p:spPr>
          <a:xfrm>
            <a:off x="7535595" y="262747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9962463" y="5128028"/>
            <a:ext cx="162361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Adobe Photoshop cc 2019 </a:t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9863797" y="2627479"/>
            <a:ext cx="1777216" cy="1734944"/>
          </a:xfrm>
          <a:prstGeom prst="roundRect">
            <a:avLst>
              <a:gd fmla="val 7464" name="adj"/>
            </a:avLst>
          </a:prstGeom>
          <a:gradFill>
            <a:gsLst>
              <a:gs pos="0">
                <a:srgbClr val="F2F2F2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Adobe Illustrator png images | PNGWing" id="417" name="Google Shape;417;p41"/>
          <p:cNvPicPr preferRelativeResize="0"/>
          <p:nvPr/>
        </p:nvPicPr>
        <p:blipFill rotWithShape="1">
          <a:blip r:embed="rId5">
            <a:alphaModFix/>
          </a:blip>
          <a:srcRect b="21395" l="33353" r="31481" t="19594"/>
          <a:stretch/>
        </p:blipFill>
        <p:spPr>
          <a:xfrm>
            <a:off x="7947567" y="2936558"/>
            <a:ext cx="1106877" cy="1130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포토샵(Photoshop)로고 (ai, png)" id="418" name="Google Shape;418;p41"/>
          <p:cNvPicPr preferRelativeResize="0"/>
          <p:nvPr/>
        </p:nvPicPr>
        <p:blipFill rotWithShape="1">
          <a:blip r:embed="rId6">
            <a:alphaModFix/>
          </a:blip>
          <a:srcRect b="13304" l="26164" r="22513" t="13304"/>
          <a:stretch/>
        </p:blipFill>
        <p:spPr>
          <a:xfrm>
            <a:off x="10342427" y="2983815"/>
            <a:ext cx="1049387" cy="107189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1"/>
          <p:cNvSpPr txBox="1"/>
          <p:nvPr/>
        </p:nvSpPr>
        <p:spPr>
          <a:xfrm>
            <a:off x="5409713" y="1513061"/>
            <a:ext cx="1881996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733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 sz="3733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1301" y="2857354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1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01 개발 정보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02 역할 분담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634" y="2984201"/>
            <a:ext cx="2146932" cy="3677567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28" name="Google Shape;42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9634" y="2984201"/>
            <a:ext cx="2146932" cy="3677567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29" name="Google Shape;42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634" y="2984201"/>
            <a:ext cx="2146932" cy="3677567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30" name="Google Shape;4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9634" y="2984201"/>
            <a:ext cx="2146932" cy="3677567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31" name="Google Shape;43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4634" y="2984201"/>
            <a:ext cx="2146932" cy="3677567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432" name="Google Shape;432;p42"/>
          <p:cNvSpPr txBox="1"/>
          <p:nvPr/>
        </p:nvSpPr>
        <p:spPr>
          <a:xfrm>
            <a:off x="2746099" y="3648304"/>
            <a:ext cx="1974000" cy="494400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전문기</a:t>
            </a:r>
            <a:endParaRPr b="1" sz="16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433" name="Google Shape;433;p42"/>
          <p:cNvSpPr txBox="1"/>
          <p:nvPr/>
        </p:nvSpPr>
        <p:spPr>
          <a:xfrm>
            <a:off x="508720" y="4265660"/>
            <a:ext cx="1669200" cy="224672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드로우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그리기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색상 선택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굵기 변경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전체 삭제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중앙세팅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스티커 삭제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5289300" y="4265660"/>
            <a:ext cx="1669200" cy="187739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4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유틸리티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이미지 캡쳐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앨범 열기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카메라 전/후면 전환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카메라 줌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카메라 사운드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2"/>
          <p:cNvSpPr txBox="1"/>
          <p:nvPr/>
        </p:nvSpPr>
        <p:spPr>
          <a:xfrm>
            <a:off x="2898498" y="4271187"/>
            <a:ext cx="1669200" cy="183123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화면구성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홈화면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테마 선택 모드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맞춤 인식 모드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자유 모드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기능 전환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9959300" y="4274874"/>
            <a:ext cx="1669200" cy="139527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페이스 필터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필터 선택 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필터 크기 조절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필터 위치 조정</a:t>
            </a:r>
            <a:endParaRPr sz="1333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7624300" y="4274874"/>
            <a:ext cx="1669200" cy="254944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스티커 배치</a:t>
            </a:r>
            <a:endParaRPr/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스티커 선택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스티커 배치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스티커 삭제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크기 조절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위치 변경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회전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525D6E"/>
                </a:solidFill>
                <a:latin typeface="Arial"/>
                <a:ea typeface="Arial"/>
                <a:cs typeface="Arial"/>
                <a:sym typeface="Arial"/>
              </a:rPr>
              <a:t>플레인 온 오프</a:t>
            </a:r>
            <a:endParaRPr sz="1200">
              <a:solidFill>
                <a:srgbClr val="525D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42"/>
          <p:cNvPicPr preferRelativeResize="0"/>
          <p:nvPr/>
        </p:nvPicPr>
        <p:blipFill rotWithShape="1">
          <a:blip r:embed="rId4">
            <a:alphaModFix/>
          </a:blip>
          <a:srcRect b="0" l="30849" r="34028" t="3202"/>
          <a:stretch/>
        </p:blipFill>
        <p:spPr>
          <a:xfrm>
            <a:off x="721489" y="779194"/>
            <a:ext cx="1277028" cy="292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4346" y="816367"/>
            <a:ext cx="1502117" cy="284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 rotWithShape="1">
          <a:blip r:embed="rId6">
            <a:alphaModFix/>
          </a:blip>
          <a:srcRect b="0" l="0" r="27715" t="0"/>
          <a:stretch/>
        </p:blipFill>
        <p:spPr>
          <a:xfrm>
            <a:off x="3024914" y="565758"/>
            <a:ext cx="1416369" cy="347799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2"/>
          <p:cNvSpPr txBox="1"/>
          <p:nvPr/>
        </p:nvSpPr>
        <p:spPr>
          <a:xfrm>
            <a:off x="413176" y="3648304"/>
            <a:ext cx="1974000" cy="494400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오창용</a:t>
            </a:r>
            <a:endParaRPr b="1" sz="16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442" name="Google Shape;442;p42"/>
          <p:cNvSpPr txBox="1"/>
          <p:nvPr/>
        </p:nvSpPr>
        <p:spPr>
          <a:xfrm>
            <a:off x="7416100" y="3658501"/>
            <a:ext cx="1974000" cy="494400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김한솔</a:t>
            </a:r>
            <a:endParaRPr b="1" sz="16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9751100" y="3658501"/>
            <a:ext cx="1974000" cy="494400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최유환(팀장)</a:t>
            </a:r>
            <a:endParaRPr b="1" sz="16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444" name="Google Shape;444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64634" y="1231495"/>
            <a:ext cx="2146932" cy="241680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2"/>
          <p:cNvSpPr txBox="1"/>
          <p:nvPr/>
        </p:nvSpPr>
        <p:spPr>
          <a:xfrm>
            <a:off x="5071997" y="3658501"/>
            <a:ext cx="1974000" cy="494400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문정환</a:t>
            </a:r>
            <a:endParaRPr b="1" sz="16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446" name="Google Shape;446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28060" y="933109"/>
            <a:ext cx="2307451" cy="261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>
            <a:off x="0" y="-48683"/>
            <a:ext cx="12192000" cy="6906684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CDF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-457200" y="451456"/>
            <a:ext cx="4210286" cy="937548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4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1. 기획</a:t>
            </a:r>
            <a:endParaRPr b="1" sz="44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1647943" y="1879647"/>
            <a:ext cx="4210286" cy="5576995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01</a:t>
            </a:r>
            <a: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배경 및 동기</a:t>
            </a:r>
            <a:b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</a:br>
            <a:r>
              <a:rPr b="1" lang="ko" sz="28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02</a:t>
            </a:r>
            <a: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벤치마킹</a:t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03</a:t>
            </a:r>
            <a: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분석</a:t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04</a:t>
            </a:r>
            <a: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중점 개발내용</a:t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05 </a:t>
            </a:r>
            <a: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요구사항</a:t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 b="0" l="0" r="53099" t="0"/>
          <a:stretch/>
        </p:blipFill>
        <p:spPr>
          <a:xfrm flipH="1">
            <a:off x="7968744" y="2299308"/>
            <a:ext cx="3796536" cy="473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03 시간 계획서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p43"/>
          <p:cNvPicPr preferRelativeResize="0"/>
          <p:nvPr/>
        </p:nvPicPr>
        <p:blipFill rotWithShape="1">
          <a:blip r:embed="rId3">
            <a:alphaModFix/>
          </a:blip>
          <a:srcRect b="38490" l="0" r="0" t="0"/>
          <a:stretch/>
        </p:blipFill>
        <p:spPr>
          <a:xfrm>
            <a:off x="0" y="1321905"/>
            <a:ext cx="12192000" cy="47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4"/>
          <p:cNvPicPr preferRelativeResize="0"/>
          <p:nvPr/>
        </p:nvPicPr>
        <p:blipFill rotWithShape="1">
          <a:blip r:embed="rId3">
            <a:alphaModFix/>
          </a:blip>
          <a:srcRect b="0" l="0" r="0" t="61511"/>
          <a:stretch/>
        </p:blipFill>
        <p:spPr>
          <a:xfrm>
            <a:off x="0" y="2103120"/>
            <a:ext cx="12192000" cy="295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4"/>
          <p:cNvPicPr preferRelativeResize="0"/>
          <p:nvPr/>
        </p:nvPicPr>
        <p:blipFill rotWithShape="1">
          <a:blip r:embed="rId4">
            <a:alphaModFix/>
          </a:blip>
          <a:srcRect b="89705" l="0" r="0" t="0"/>
          <a:stretch/>
        </p:blipFill>
        <p:spPr>
          <a:xfrm>
            <a:off x="0" y="1311745"/>
            <a:ext cx="12192000" cy="7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4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03 시간 계획서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/>
          <p:nvPr/>
        </p:nvSpPr>
        <p:spPr>
          <a:xfrm>
            <a:off x="0" y="-48683"/>
            <a:ext cx="12192000" cy="6906684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CDF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45"/>
          <p:cNvSpPr txBox="1"/>
          <p:nvPr/>
        </p:nvSpPr>
        <p:spPr>
          <a:xfrm>
            <a:off x="320040" y="451456"/>
            <a:ext cx="4210286" cy="937548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4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3. 다이어 그램</a:t>
            </a:r>
            <a:endParaRPr b="1" sz="44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sp>
        <p:nvSpPr>
          <p:cNvPr id="466" name="Google Shape;466;p45"/>
          <p:cNvSpPr txBox="1"/>
          <p:nvPr/>
        </p:nvSpPr>
        <p:spPr>
          <a:xfrm>
            <a:off x="1647943" y="1879647"/>
            <a:ext cx="4210286" cy="557699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01</a:t>
            </a:r>
            <a: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USE CASE</a:t>
            </a:r>
            <a:b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</a:br>
            <a:r>
              <a:rPr b="1" lang="ko" sz="2800">
                <a:solidFill>
                  <a:srgbClr val="525D6E"/>
                </a:solidFill>
                <a:latin typeface="Cookie"/>
                <a:ea typeface="Cookie"/>
                <a:cs typeface="Cookie"/>
                <a:sym typeface="Cookie"/>
              </a:rPr>
              <a:t>02</a:t>
            </a:r>
            <a:r>
              <a:rPr b="1" lang="ko" sz="28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  CLASS DIAGRAM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467" name="Google Shape;467;p45"/>
          <p:cNvPicPr preferRelativeResize="0"/>
          <p:nvPr/>
        </p:nvPicPr>
        <p:blipFill rotWithShape="1">
          <a:blip r:embed="rId3">
            <a:alphaModFix/>
          </a:blip>
          <a:srcRect b="0" l="0" r="50071" t="0"/>
          <a:stretch/>
        </p:blipFill>
        <p:spPr>
          <a:xfrm flipH="1">
            <a:off x="7753099" y="2129742"/>
            <a:ext cx="3891992" cy="4510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6"/>
          <p:cNvSpPr/>
          <p:nvPr/>
        </p:nvSpPr>
        <p:spPr>
          <a:xfrm>
            <a:off x="3460116" y="1745500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테마 선택 모드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3" name="Google Shape;473;p46"/>
          <p:cNvCxnSpPr>
            <a:stCxn id="472" idx="3"/>
            <a:endCxn id="474" idx="1"/>
          </p:cNvCxnSpPr>
          <p:nvPr/>
        </p:nvCxnSpPr>
        <p:spPr>
          <a:xfrm>
            <a:off x="4673316" y="2074700"/>
            <a:ext cx="5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4" name="Google Shape;474;p46"/>
          <p:cNvSpPr/>
          <p:nvPr/>
        </p:nvSpPr>
        <p:spPr>
          <a:xfrm>
            <a:off x="5248436" y="1745500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테마 선택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6"/>
          <p:cNvSpPr/>
          <p:nvPr/>
        </p:nvSpPr>
        <p:spPr>
          <a:xfrm>
            <a:off x="7038327" y="1745500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꾸미기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46"/>
          <p:cNvSpPr/>
          <p:nvPr/>
        </p:nvSpPr>
        <p:spPr>
          <a:xfrm>
            <a:off x="10793432" y="3313212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사진 촬영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6"/>
          <p:cNvSpPr/>
          <p:nvPr/>
        </p:nvSpPr>
        <p:spPr>
          <a:xfrm>
            <a:off x="3460116" y="5067000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자유 모드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46"/>
          <p:cNvCxnSpPr>
            <a:stCxn id="477" idx="3"/>
            <a:endCxn id="479" idx="1"/>
          </p:cNvCxnSpPr>
          <p:nvPr/>
        </p:nvCxnSpPr>
        <p:spPr>
          <a:xfrm>
            <a:off x="4673316" y="5396200"/>
            <a:ext cx="5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9" name="Google Shape;479;p46"/>
          <p:cNvSpPr/>
          <p:nvPr/>
        </p:nvSpPr>
        <p:spPr>
          <a:xfrm>
            <a:off x="5248436" y="5067000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꾸미기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6"/>
          <p:cNvSpPr/>
          <p:nvPr/>
        </p:nvSpPr>
        <p:spPr>
          <a:xfrm>
            <a:off x="9007061" y="4177797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꾸미기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모드 변경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1" name="Google Shape;481;p46"/>
          <p:cNvCxnSpPr>
            <a:stCxn id="474" idx="3"/>
            <a:endCxn id="475" idx="1"/>
          </p:cNvCxnSpPr>
          <p:nvPr/>
        </p:nvCxnSpPr>
        <p:spPr>
          <a:xfrm>
            <a:off x="6461636" y="2074700"/>
            <a:ext cx="57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2" name="Google Shape;482;p46"/>
          <p:cNvCxnSpPr>
            <a:stCxn id="479" idx="3"/>
            <a:endCxn id="480" idx="1"/>
          </p:cNvCxnSpPr>
          <p:nvPr/>
        </p:nvCxnSpPr>
        <p:spPr>
          <a:xfrm flipH="1" rot="10800000">
            <a:off x="6461636" y="4507000"/>
            <a:ext cx="2545500" cy="889200"/>
          </a:xfrm>
          <a:prstGeom prst="bentConnector3">
            <a:avLst>
              <a:gd fmla="val 8497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3" name="Google Shape;483;p46"/>
          <p:cNvSpPr/>
          <p:nvPr/>
        </p:nvSpPr>
        <p:spPr>
          <a:xfrm>
            <a:off x="3460116" y="3313212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QR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인식 모드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4" name="Google Shape;484;p46"/>
          <p:cNvCxnSpPr>
            <a:stCxn id="483" idx="3"/>
            <a:endCxn id="485" idx="1"/>
          </p:cNvCxnSpPr>
          <p:nvPr/>
        </p:nvCxnSpPr>
        <p:spPr>
          <a:xfrm>
            <a:off x="4673316" y="3642412"/>
            <a:ext cx="5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5" name="Google Shape;485;p46"/>
          <p:cNvSpPr/>
          <p:nvPr/>
        </p:nvSpPr>
        <p:spPr>
          <a:xfrm>
            <a:off x="5248436" y="3313212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이미지 인식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6"/>
          <p:cNvSpPr/>
          <p:nvPr/>
        </p:nvSpPr>
        <p:spPr>
          <a:xfrm>
            <a:off x="7038327" y="3313212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꾸미기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7" name="Google Shape;487;p46"/>
          <p:cNvCxnSpPr>
            <a:stCxn id="485" idx="3"/>
            <a:endCxn id="486" idx="1"/>
          </p:cNvCxnSpPr>
          <p:nvPr/>
        </p:nvCxnSpPr>
        <p:spPr>
          <a:xfrm>
            <a:off x="6461636" y="3642412"/>
            <a:ext cx="57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8" name="Google Shape;488;p46"/>
          <p:cNvCxnSpPr>
            <a:stCxn id="475" idx="3"/>
            <a:endCxn id="489" idx="1"/>
          </p:cNvCxnSpPr>
          <p:nvPr/>
        </p:nvCxnSpPr>
        <p:spPr>
          <a:xfrm>
            <a:off x="8251527" y="2074700"/>
            <a:ext cx="755400" cy="7671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489" name="Google Shape;489;p46"/>
          <p:cNvSpPr/>
          <p:nvPr/>
        </p:nvSpPr>
        <p:spPr>
          <a:xfrm>
            <a:off x="9007060" y="2512593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메인 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모드 변경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46"/>
          <p:cNvCxnSpPr>
            <a:stCxn id="475" idx="3"/>
            <a:endCxn id="480" idx="1"/>
          </p:cNvCxnSpPr>
          <p:nvPr/>
        </p:nvCxnSpPr>
        <p:spPr>
          <a:xfrm>
            <a:off x="8251527" y="2074700"/>
            <a:ext cx="755400" cy="24324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1" name="Google Shape;491;p46"/>
          <p:cNvCxnSpPr>
            <a:stCxn id="486" idx="3"/>
            <a:endCxn id="480" idx="1"/>
          </p:cNvCxnSpPr>
          <p:nvPr/>
        </p:nvCxnSpPr>
        <p:spPr>
          <a:xfrm>
            <a:off x="8251527" y="3642412"/>
            <a:ext cx="755400" cy="864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2" name="Google Shape;492;p46"/>
          <p:cNvCxnSpPr>
            <a:stCxn id="489" idx="3"/>
            <a:endCxn id="476" idx="1"/>
          </p:cNvCxnSpPr>
          <p:nvPr/>
        </p:nvCxnSpPr>
        <p:spPr>
          <a:xfrm>
            <a:off x="10220260" y="2841793"/>
            <a:ext cx="573300" cy="8007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93" name="Google Shape;493;p46"/>
          <p:cNvCxnSpPr>
            <a:stCxn id="480" idx="3"/>
            <a:endCxn id="476" idx="1"/>
          </p:cNvCxnSpPr>
          <p:nvPr/>
        </p:nvCxnSpPr>
        <p:spPr>
          <a:xfrm flipH="1" rot="10800000">
            <a:off x="10220261" y="3642397"/>
            <a:ext cx="573300" cy="864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4" name="Google Shape;494;p46"/>
          <p:cNvCxnSpPr>
            <a:stCxn id="486" idx="3"/>
            <a:endCxn id="476" idx="1"/>
          </p:cNvCxnSpPr>
          <p:nvPr/>
        </p:nvCxnSpPr>
        <p:spPr>
          <a:xfrm>
            <a:off x="8251527" y="3642412"/>
            <a:ext cx="25419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5" name="Google Shape;495;p46"/>
          <p:cNvSpPr/>
          <p:nvPr/>
        </p:nvSpPr>
        <p:spPr>
          <a:xfrm>
            <a:off x="1671767" y="3313212"/>
            <a:ext cx="1213200" cy="65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홈 화면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46"/>
          <p:cNvCxnSpPr>
            <a:endCxn id="495" idx="1"/>
          </p:cNvCxnSpPr>
          <p:nvPr/>
        </p:nvCxnSpPr>
        <p:spPr>
          <a:xfrm>
            <a:off x="832067" y="3642412"/>
            <a:ext cx="83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7" name="Google Shape;497;p46"/>
          <p:cNvCxnSpPr>
            <a:stCxn id="495" idx="3"/>
            <a:endCxn id="483" idx="1"/>
          </p:cNvCxnSpPr>
          <p:nvPr/>
        </p:nvCxnSpPr>
        <p:spPr>
          <a:xfrm>
            <a:off x="2884967" y="3642412"/>
            <a:ext cx="5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8" name="Google Shape;498;p46"/>
          <p:cNvCxnSpPr>
            <a:stCxn id="495" idx="3"/>
            <a:endCxn id="472" idx="1"/>
          </p:cNvCxnSpPr>
          <p:nvPr/>
        </p:nvCxnSpPr>
        <p:spPr>
          <a:xfrm flipH="1" rot="10800000">
            <a:off x="2884967" y="2074612"/>
            <a:ext cx="575100" cy="15678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9" name="Google Shape;499;p46"/>
          <p:cNvCxnSpPr>
            <a:stCxn id="495" idx="3"/>
            <a:endCxn id="477" idx="1"/>
          </p:cNvCxnSpPr>
          <p:nvPr/>
        </p:nvCxnSpPr>
        <p:spPr>
          <a:xfrm>
            <a:off x="2884967" y="3642412"/>
            <a:ext cx="575100" cy="17538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0" name="Google Shape;500;p46"/>
          <p:cNvSpPr txBox="1"/>
          <p:nvPr/>
        </p:nvSpPr>
        <p:spPr>
          <a:xfrm>
            <a:off x="965431" y="428708"/>
            <a:ext cx="104078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전체 동작</a:t>
            </a:r>
            <a:endParaRPr sz="1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6"/>
          <p:cNvSpPr txBox="1"/>
          <p:nvPr/>
        </p:nvSpPr>
        <p:spPr>
          <a:xfrm>
            <a:off x="237109" y="3799932"/>
            <a:ext cx="538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-171] 공부 끝 - 오르비" id="502" name="Google Shape;502;p46"/>
          <p:cNvPicPr preferRelativeResize="0"/>
          <p:nvPr/>
        </p:nvPicPr>
        <p:blipFill rotWithShape="1">
          <a:blip r:embed="rId3">
            <a:alphaModFix/>
          </a:blip>
          <a:srcRect b="0" l="33059" r="0" t="0"/>
          <a:stretch/>
        </p:blipFill>
        <p:spPr>
          <a:xfrm>
            <a:off x="211901" y="3220002"/>
            <a:ext cx="620016" cy="602036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6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01 USE CASE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47"/>
          <p:cNvCxnSpPr/>
          <p:nvPr/>
        </p:nvCxnSpPr>
        <p:spPr>
          <a:xfrm>
            <a:off x="867632" y="3660841"/>
            <a:ext cx="398800" cy="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09" name="Google Shape;509;p47"/>
          <p:cNvSpPr/>
          <p:nvPr/>
        </p:nvSpPr>
        <p:spPr>
          <a:xfrm>
            <a:off x="2980867" y="3385633"/>
            <a:ext cx="950000" cy="550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테마 선택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0" name="Google Shape;510;p47"/>
          <p:cNvCxnSpPr>
            <a:stCxn id="511" idx="3"/>
            <a:endCxn id="509" idx="1"/>
          </p:cNvCxnSpPr>
          <p:nvPr/>
        </p:nvCxnSpPr>
        <p:spPr>
          <a:xfrm>
            <a:off x="2514833" y="3660449"/>
            <a:ext cx="465900" cy="6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2" name="Google Shape;512;p47"/>
          <p:cNvSpPr/>
          <p:nvPr/>
        </p:nvSpPr>
        <p:spPr>
          <a:xfrm>
            <a:off x="4854228" y="3800780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배치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7"/>
          <p:cNvSpPr/>
          <p:nvPr/>
        </p:nvSpPr>
        <p:spPr>
          <a:xfrm>
            <a:off x="4854228" y="4800515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페이스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필터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7"/>
          <p:cNvSpPr/>
          <p:nvPr/>
        </p:nvSpPr>
        <p:spPr>
          <a:xfrm>
            <a:off x="4854133" y="1606121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드로우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7"/>
          <p:cNvSpPr/>
          <p:nvPr/>
        </p:nvSpPr>
        <p:spPr>
          <a:xfrm>
            <a:off x="6432369" y="1606121"/>
            <a:ext cx="122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설정 탭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열기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47"/>
          <p:cNvCxnSpPr>
            <a:stCxn id="514" idx="6"/>
            <a:endCxn id="515" idx="2"/>
          </p:cNvCxnSpPr>
          <p:nvPr/>
        </p:nvCxnSpPr>
        <p:spPr>
          <a:xfrm>
            <a:off x="6031333" y="1842321"/>
            <a:ext cx="4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17" name="Google Shape;517;p47"/>
          <p:cNvSpPr/>
          <p:nvPr/>
        </p:nvSpPr>
        <p:spPr>
          <a:xfrm>
            <a:off x="6482484" y="4800519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사이드 바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7"/>
          <p:cNvSpPr/>
          <p:nvPr/>
        </p:nvSpPr>
        <p:spPr>
          <a:xfrm>
            <a:off x="10118567" y="4821221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필터 적용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7"/>
          <p:cNvSpPr/>
          <p:nvPr/>
        </p:nvSpPr>
        <p:spPr>
          <a:xfrm>
            <a:off x="8378757" y="4800529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필터 선택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47"/>
          <p:cNvCxnSpPr>
            <a:stCxn id="513" idx="6"/>
            <a:endCxn id="517" idx="2"/>
          </p:cNvCxnSpPr>
          <p:nvPr/>
        </p:nvCxnSpPr>
        <p:spPr>
          <a:xfrm>
            <a:off x="6031428" y="5036715"/>
            <a:ext cx="45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1" name="Google Shape;521;p47"/>
          <p:cNvSpPr/>
          <p:nvPr/>
        </p:nvSpPr>
        <p:spPr>
          <a:xfrm>
            <a:off x="6482484" y="5544484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카메라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전환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2" name="Google Shape;522;p47"/>
          <p:cNvCxnSpPr>
            <a:stCxn id="513" idx="6"/>
            <a:endCxn id="521" idx="2"/>
          </p:cNvCxnSpPr>
          <p:nvPr/>
        </p:nvCxnSpPr>
        <p:spPr>
          <a:xfrm>
            <a:off x="6031428" y="5036715"/>
            <a:ext cx="451200" cy="7440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3" name="Google Shape;523;p47"/>
          <p:cNvSpPr/>
          <p:nvPr/>
        </p:nvSpPr>
        <p:spPr>
          <a:xfrm>
            <a:off x="4854133" y="6107645"/>
            <a:ext cx="11772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카메라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7"/>
          <p:cNvSpPr/>
          <p:nvPr/>
        </p:nvSpPr>
        <p:spPr>
          <a:xfrm>
            <a:off x="6347668" y="6107633"/>
            <a:ext cx="11772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줌인/ 줌아웃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Google Shape;525;p47"/>
          <p:cNvCxnSpPr>
            <a:stCxn id="523" idx="6"/>
            <a:endCxn id="524" idx="2"/>
          </p:cNvCxnSpPr>
          <p:nvPr/>
        </p:nvCxnSpPr>
        <p:spPr>
          <a:xfrm>
            <a:off x="6031333" y="6363645"/>
            <a:ext cx="31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6" name="Google Shape;526;p47"/>
          <p:cNvSpPr/>
          <p:nvPr/>
        </p:nvSpPr>
        <p:spPr>
          <a:xfrm>
            <a:off x="7841200" y="6107633"/>
            <a:ext cx="11556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사진 촬영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p47"/>
          <p:cNvCxnSpPr>
            <a:stCxn id="524" idx="6"/>
            <a:endCxn id="526" idx="2"/>
          </p:cNvCxnSpPr>
          <p:nvPr/>
        </p:nvCxnSpPr>
        <p:spPr>
          <a:xfrm>
            <a:off x="7524868" y="6363633"/>
            <a:ext cx="31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8" name="Google Shape;528;p47"/>
          <p:cNvSpPr/>
          <p:nvPr/>
        </p:nvSpPr>
        <p:spPr>
          <a:xfrm>
            <a:off x="9238011" y="6121967"/>
            <a:ext cx="11556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앨범 저장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7"/>
          <p:cNvSpPr/>
          <p:nvPr/>
        </p:nvSpPr>
        <p:spPr>
          <a:xfrm>
            <a:off x="10634820" y="6121967"/>
            <a:ext cx="11556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앨범 열기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0" name="Google Shape;530;p47"/>
          <p:cNvCxnSpPr>
            <a:stCxn id="526" idx="6"/>
            <a:endCxn id="528" idx="2"/>
          </p:cNvCxnSpPr>
          <p:nvPr/>
        </p:nvCxnSpPr>
        <p:spPr>
          <a:xfrm>
            <a:off x="8996800" y="6363633"/>
            <a:ext cx="2412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1" name="Google Shape;531;p47"/>
          <p:cNvCxnSpPr>
            <a:stCxn id="528" idx="6"/>
            <a:endCxn id="529" idx="2"/>
          </p:cNvCxnSpPr>
          <p:nvPr/>
        </p:nvCxnSpPr>
        <p:spPr>
          <a:xfrm>
            <a:off x="10393611" y="6377967"/>
            <a:ext cx="24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2" name="Google Shape;532;p47"/>
          <p:cNvSpPr/>
          <p:nvPr/>
        </p:nvSpPr>
        <p:spPr>
          <a:xfrm>
            <a:off x="6549889" y="3811076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사이드 바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7"/>
          <p:cNvSpPr/>
          <p:nvPr/>
        </p:nvSpPr>
        <p:spPr>
          <a:xfrm>
            <a:off x="8334360" y="3811069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선택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7"/>
          <p:cNvSpPr/>
          <p:nvPr/>
        </p:nvSpPr>
        <p:spPr>
          <a:xfrm>
            <a:off x="10246427" y="4101673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7"/>
          <p:cNvSpPr/>
          <p:nvPr/>
        </p:nvSpPr>
        <p:spPr>
          <a:xfrm>
            <a:off x="10246427" y="3520475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배치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47"/>
          <p:cNvCxnSpPr>
            <a:stCxn id="533" idx="6"/>
            <a:endCxn id="535" idx="2"/>
          </p:cNvCxnSpPr>
          <p:nvPr/>
        </p:nvCxnSpPr>
        <p:spPr>
          <a:xfrm flipH="1" rot="10800000">
            <a:off x="9600360" y="3756569"/>
            <a:ext cx="646200" cy="2907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47"/>
          <p:cNvCxnSpPr>
            <a:stCxn id="533" idx="6"/>
            <a:endCxn id="534" idx="2"/>
          </p:cNvCxnSpPr>
          <p:nvPr/>
        </p:nvCxnSpPr>
        <p:spPr>
          <a:xfrm>
            <a:off x="9600360" y="4047269"/>
            <a:ext cx="646200" cy="2907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8" name="Google Shape;538;p47"/>
          <p:cNvCxnSpPr>
            <a:stCxn id="532" idx="6"/>
            <a:endCxn id="533" idx="2"/>
          </p:cNvCxnSpPr>
          <p:nvPr/>
        </p:nvCxnSpPr>
        <p:spPr>
          <a:xfrm>
            <a:off x="7815889" y="4047276"/>
            <a:ext cx="5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9" name="Google Shape;539;p47"/>
          <p:cNvCxnSpPr>
            <a:stCxn id="512" idx="6"/>
            <a:endCxn id="532" idx="2"/>
          </p:cNvCxnSpPr>
          <p:nvPr/>
        </p:nvCxnSpPr>
        <p:spPr>
          <a:xfrm>
            <a:off x="6031428" y="4036980"/>
            <a:ext cx="5184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0" name="Google Shape;540;p47"/>
          <p:cNvSpPr/>
          <p:nvPr/>
        </p:nvSpPr>
        <p:spPr>
          <a:xfrm>
            <a:off x="8361647" y="926300"/>
            <a:ext cx="1237200" cy="3996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색상 변경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7"/>
          <p:cNvSpPr/>
          <p:nvPr/>
        </p:nvSpPr>
        <p:spPr>
          <a:xfrm>
            <a:off x="8358633" y="2420076"/>
            <a:ext cx="1243200" cy="468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이전 실행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7"/>
          <p:cNvSpPr/>
          <p:nvPr/>
        </p:nvSpPr>
        <p:spPr>
          <a:xfrm>
            <a:off x="8358633" y="2967016"/>
            <a:ext cx="1243200" cy="468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중앙 정렬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7"/>
          <p:cNvSpPr/>
          <p:nvPr/>
        </p:nvSpPr>
        <p:spPr>
          <a:xfrm>
            <a:off x="8345767" y="1873163"/>
            <a:ext cx="1243200" cy="468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전체 삭제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7"/>
          <p:cNvSpPr/>
          <p:nvPr/>
        </p:nvSpPr>
        <p:spPr>
          <a:xfrm>
            <a:off x="8348780" y="1379863"/>
            <a:ext cx="1237200" cy="3996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굵기 변경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5" name="Google Shape;545;p47"/>
          <p:cNvCxnSpPr>
            <a:stCxn id="515" idx="6"/>
            <a:endCxn id="540" idx="2"/>
          </p:cNvCxnSpPr>
          <p:nvPr/>
        </p:nvCxnSpPr>
        <p:spPr>
          <a:xfrm flipH="1" rot="10800000">
            <a:off x="7659569" y="1126221"/>
            <a:ext cx="702000" cy="7161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p47"/>
          <p:cNvCxnSpPr>
            <a:stCxn id="515" idx="6"/>
            <a:endCxn id="544" idx="2"/>
          </p:cNvCxnSpPr>
          <p:nvPr/>
        </p:nvCxnSpPr>
        <p:spPr>
          <a:xfrm flipH="1" rot="10800000">
            <a:off x="7659569" y="1579521"/>
            <a:ext cx="689100" cy="2628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7" name="Google Shape;547;p47"/>
          <p:cNvCxnSpPr>
            <a:stCxn id="515" idx="6"/>
            <a:endCxn id="543" idx="2"/>
          </p:cNvCxnSpPr>
          <p:nvPr/>
        </p:nvCxnSpPr>
        <p:spPr>
          <a:xfrm>
            <a:off x="7659569" y="1842321"/>
            <a:ext cx="686100" cy="2649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p47"/>
          <p:cNvCxnSpPr>
            <a:stCxn id="515" idx="6"/>
            <a:endCxn id="541" idx="2"/>
          </p:cNvCxnSpPr>
          <p:nvPr/>
        </p:nvCxnSpPr>
        <p:spPr>
          <a:xfrm>
            <a:off x="7659569" y="1842321"/>
            <a:ext cx="699000" cy="812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p47"/>
          <p:cNvCxnSpPr>
            <a:stCxn id="515" idx="6"/>
            <a:endCxn id="542" idx="2"/>
          </p:cNvCxnSpPr>
          <p:nvPr/>
        </p:nvCxnSpPr>
        <p:spPr>
          <a:xfrm>
            <a:off x="7659569" y="1842321"/>
            <a:ext cx="699000" cy="1359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47"/>
          <p:cNvCxnSpPr>
            <a:stCxn id="517" idx="6"/>
            <a:endCxn id="519" idx="2"/>
          </p:cNvCxnSpPr>
          <p:nvPr/>
        </p:nvCxnSpPr>
        <p:spPr>
          <a:xfrm>
            <a:off x="7659684" y="5036719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47"/>
          <p:cNvCxnSpPr>
            <a:stCxn id="521" idx="0"/>
            <a:endCxn id="517" idx="4"/>
          </p:cNvCxnSpPr>
          <p:nvPr/>
        </p:nvCxnSpPr>
        <p:spPr>
          <a:xfrm rot="10800000">
            <a:off x="7071084" y="5272984"/>
            <a:ext cx="0" cy="2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2" name="Google Shape;552;p47"/>
          <p:cNvCxnSpPr>
            <a:stCxn id="519" idx="6"/>
            <a:endCxn id="518" idx="2"/>
          </p:cNvCxnSpPr>
          <p:nvPr/>
        </p:nvCxnSpPr>
        <p:spPr>
          <a:xfrm>
            <a:off x="9555957" y="5036729"/>
            <a:ext cx="5625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1" name="Google Shape;511;p47"/>
          <p:cNvSpPr/>
          <p:nvPr/>
        </p:nvSpPr>
        <p:spPr>
          <a:xfrm>
            <a:off x="1266433" y="3286249"/>
            <a:ext cx="1248400" cy="74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테마 선택 모드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3" name="Google Shape;553;p47"/>
          <p:cNvCxnSpPr>
            <a:stCxn id="509" idx="3"/>
            <a:endCxn id="514" idx="2"/>
          </p:cNvCxnSpPr>
          <p:nvPr/>
        </p:nvCxnSpPr>
        <p:spPr>
          <a:xfrm flipH="1" rot="10800000">
            <a:off x="3930867" y="1842233"/>
            <a:ext cx="923400" cy="1818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4" name="Google Shape;554;p47"/>
          <p:cNvCxnSpPr>
            <a:stCxn id="509" idx="3"/>
            <a:endCxn id="512" idx="2"/>
          </p:cNvCxnSpPr>
          <p:nvPr/>
        </p:nvCxnSpPr>
        <p:spPr>
          <a:xfrm>
            <a:off x="3930867" y="3660833"/>
            <a:ext cx="923400" cy="376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5" name="Google Shape;555;p47"/>
          <p:cNvCxnSpPr>
            <a:stCxn id="509" idx="3"/>
            <a:endCxn id="513" idx="2"/>
          </p:cNvCxnSpPr>
          <p:nvPr/>
        </p:nvCxnSpPr>
        <p:spPr>
          <a:xfrm>
            <a:off x="3930867" y="3660833"/>
            <a:ext cx="923400" cy="1375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6" name="Google Shape;556;p47"/>
          <p:cNvCxnSpPr>
            <a:stCxn id="509" idx="3"/>
            <a:endCxn id="523" idx="2"/>
          </p:cNvCxnSpPr>
          <p:nvPr/>
        </p:nvCxnSpPr>
        <p:spPr>
          <a:xfrm>
            <a:off x="3930867" y="3660833"/>
            <a:ext cx="923400" cy="27027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7" name="Google Shape;557;p47"/>
          <p:cNvSpPr txBox="1"/>
          <p:nvPr/>
        </p:nvSpPr>
        <p:spPr>
          <a:xfrm>
            <a:off x="976720" y="428708"/>
            <a:ext cx="1136237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테마 선택</a:t>
            </a:r>
            <a:endParaRPr sz="1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7"/>
          <p:cNvSpPr txBox="1"/>
          <p:nvPr/>
        </p:nvSpPr>
        <p:spPr>
          <a:xfrm>
            <a:off x="237109" y="3799932"/>
            <a:ext cx="538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-171] 공부 끝 - 오르비" id="559" name="Google Shape;559;p47"/>
          <p:cNvPicPr preferRelativeResize="0"/>
          <p:nvPr/>
        </p:nvPicPr>
        <p:blipFill rotWithShape="1">
          <a:blip r:embed="rId3">
            <a:alphaModFix/>
          </a:blip>
          <a:srcRect b="0" l="33059" r="0" t="0"/>
          <a:stretch/>
        </p:blipFill>
        <p:spPr>
          <a:xfrm>
            <a:off x="211901" y="3220002"/>
            <a:ext cx="620016" cy="602036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7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01 USE CASE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5" name="Google Shape;565;p48"/>
          <p:cNvCxnSpPr/>
          <p:nvPr/>
        </p:nvCxnSpPr>
        <p:spPr>
          <a:xfrm>
            <a:off x="867632" y="3660841"/>
            <a:ext cx="3987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6" name="Google Shape;566;p48"/>
          <p:cNvSpPr/>
          <p:nvPr/>
        </p:nvSpPr>
        <p:spPr>
          <a:xfrm>
            <a:off x="2980867" y="3385633"/>
            <a:ext cx="950000" cy="550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이미지 인식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7" name="Google Shape;567;p48"/>
          <p:cNvCxnSpPr>
            <a:stCxn id="568" idx="3"/>
            <a:endCxn id="566" idx="1"/>
          </p:cNvCxnSpPr>
          <p:nvPr/>
        </p:nvCxnSpPr>
        <p:spPr>
          <a:xfrm>
            <a:off x="2514833" y="3660449"/>
            <a:ext cx="465900" cy="6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9" name="Google Shape;569;p48"/>
          <p:cNvSpPr/>
          <p:nvPr/>
        </p:nvSpPr>
        <p:spPr>
          <a:xfrm>
            <a:off x="4854228" y="3800780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배치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8"/>
          <p:cNvSpPr/>
          <p:nvPr/>
        </p:nvSpPr>
        <p:spPr>
          <a:xfrm>
            <a:off x="4854228" y="4800515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페이스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필터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8"/>
          <p:cNvSpPr/>
          <p:nvPr/>
        </p:nvSpPr>
        <p:spPr>
          <a:xfrm>
            <a:off x="4854133" y="1606121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드로우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8"/>
          <p:cNvSpPr/>
          <p:nvPr/>
        </p:nvSpPr>
        <p:spPr>
          <a:xfrm>
            <a:off x="6432369" y="1606121"/>
            <a:ext cx="122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설정 탭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열기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3" name="Google Shape;573;p48"/>
          <p:cNvCxnSpPr>
            <a:stCxn id="571" idx="6"/>
            <a:endCxn id="572" idx="2"/>
          </p:cNvCxnSpPr>
          <p:nvPr/>
        </p:nvCxnSpPr>
        <p:spPr>
          <a:xfrm>
            <a:off x="6031333" y="1842321"/>
            <a:ext cx="40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74" name="Google Shape;574;p48"/>
          <p:cNvSpPr/>
          <p:nvPr/>
        </p:nvSpPr>
        <p:spPr>
          <a:xfrm>
            <a:off x="6482484" y="4800519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사이드 바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8"/>
          <p:cNvSpPr/>
          <p:nvPr/>
        </p:nvSpPr>
        <p:spPr>
          <a:xfrm>
            <a:off x="10118567" y="4821221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필터 적용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8"/>
          <p:cNvSpPr/>
          <p:nvPr/>
        </p:nvSpPr>
        <p:spPr>
          <a:xfrm>
            <a:off x="8378757" y="4800529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필터 선택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7" name="Google Shape;577;p48"/>
          <p:cNvCxnSpPr>
            <a:stCxn id="570" idx="6"/>
            <a:endCxn id="574" idx="2"/>
          </p:cNvCxnSpPr>
          <p:nvPr/>
        </p:nvCxnSpPr>
        <p:spPr>
          <a:xfrm>
            <a:off x="6031428" y="5036715"/>
            <a:ext cx="45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78" name="Google Shape;578;p48"/>
          <p:cNvSpPr/>
          <p:nvPr/>
        </p:nvSpPr>
        <p:spPr>
          <a:xfrm>
            <a:off x="6482484" y="5544484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카메라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전환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9" name="Google Shape;579;p48"/>
          <p:cNvCxnSpPr>
            <a:stCxn id="570" idx="6"/>
            <a:endCxn id="578" idx="2"/>
          </p:cNvCxnSpPr>
          <p:nvPr/>
        </p:nvCxnSpPr>
        <p:spPr>
          <a:xfrm>
            <a:off x="6031428" y="5036715"/>
            <a:ext cx="451200" cy="744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0" name="Google Shape;580;p48"/>
          <p:cNvSpPr/>
          <p:nvPr/>
        </p:nvSpPr>
        <p:spPr>
          <a:xfrm>
            <a:off x="4854133" y="6107645"/>
            <a:ext cx="11772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카메라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8"/>
          <p:cNvSpPr/>
          <p:nvPr/>
        </p:nvSpPr>
        <p:spPr>
          <a:xfrm>
            <a:off x="6347668" y="6107633"/>
            <a:ext cx="11772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줌인/ 줌아웃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2" name="Google Shape;582;p48"/>
          <p:cNvCxnSpPr>
            <a:stCxn id="580" idx="6"/>
            <a:endCxn id="581" idx="2"/>
          </p:cNvCxnSpPr>
          <p:nvPr/>
        </p:nvCxnSpPr>
        <p:spPr>
          <a:xfrm>
            <a:off x="6031333" y="6363645"/>
            <a:ext cx="31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3" name="Google Shape;583;p48"/>
          <p:cNvSpPr/>
          <p:nvPr/>
        </p:nvSpPr>
        <p:spPr>
          <a:xfrm>
            <a:off x="7841200" y="6107633"/>
            <a:ext cx="11556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사진 촬영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" name="Google Shape;584;p48"/>
          <p:cNvCxnSpPr>
            <a:stCxn id="581" idx="6"/>
            <a:endCxn id="583" idx="2"/>
          </p:cNvCxnSpPr>
          <p:nvPr/>
        </p:nvCxnSpPr>
        <p:spPr>
          <a:xfrm>
            <a:off x="7524868" y="6363633"/>
            <a:ext cx="31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5" name="Google Shape;585;p48"/>
          <p:cNvSpPr/>
          <p:nvPr/>
        </p:nvSpPr>
        <p:spPr>
          <a:xfrm>
            <a:off x="9238011" y="6121967"/>
            <a:ext cx="11556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앨범 저장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8"/>
          <p:cNvSpPr/>
          <p:nvPr/>
        </p:nvSpPr>
        <p:spPr>
          <a:xfrm>
            <a:off x="10634820" y="6121967"/>
            <a:ext cx="11556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앨범 열기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" name="Google Shape;587;p48"/>
          <p:cNvCxnSpPr>
            <a:stCxn id="583" idx="6"/>
            <a:endCxn id="585" idx="2"/>
          </p:cNvCxnSpPr>
          <p:nvPr/>
        </p:nvCxnSpPr>
        <p:spPr>
          <a:xfrm>
            <a:off x="8996800" y="6363633"/>
            <a:ext cx="2412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8" name="Google Shape;588;p48"/>
          <p:cNvCxnSpPr>
            <a:stCxn id="585" idx="6"/>
            <a:endCxn id="586" idx="2"/>
          </p:cNvCxnSpPr>
          <p:nvPr/>
        </p:nvCxnSpPr>
        <p:spPr>
          <a:xfrm>
            <a:off x="10393611" y="6377967"/>
            <a:ext cx="24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89" name="Google Shape;589;p48"/>
          <p:cNvSpPr/>
          <p:nvPr/>
        </p:nvSpPr>
        <p:spPr>
          <a:xfrm>
            <a:off x="6549889" y="3811076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사이드 바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8"/>
          <p:cNvSpPr/>
          <p:nvPr/>
        </p:nvSpPr>
        <p:spPr>
          <a:xfrm>
            <a:off x="8334360" y="3811069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선택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8"/>
          <p:cNvSpPr/>
          <p:nvPr/>
        </p:nvSpPr>
        <p:spPr>
          <a:xfrm>
            <a:off x="10246427" y="4101673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8"/>
          <p:cNvSpPr/>
          <p:nvPr/>
        </p:nvSpPr>
        <p:spPr>
          <a:xfrm>
            <a:off x="10246427" y="3520475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배치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p48"/>
          <p:cNvCxnSpPr>
            <a:stCxn id="590" idx="6"/>
            <a:endCxn id="592" idx="2"/>
          </p:cNvCxnSpPr>
          <p:nvPr/>
        </p:nvCxnSpPr>
        <p:spPr>
          <a:xfrm flipH="1" rot="10800000">
            <a:off x="9600360" y="3756569"/>
            <a:ext cx="646200" cy="2907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4" name="Google Shape;594;p48"/>
          <p:cNvCxnSpPr>
            <a:stCxn id="590" idx="6"/>
            <a:endCxn id="591" idx="2"/>
          </p:cNvCxnSpPr>
          <p:nvPr/>
        </p:nvCxnSpPr>
        <p:spPr>
          <a:xfrm>
            <a:off x="9600360" y="4047269"/>
            <a:ext cx="646200" cy="2907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5" name="Google Shape;595;p48"/>
          <p:cNvCxnSpPr>
            <a:stCxn id="589" idx="6"/>
            <a:endCxn id="590" idx="2"/>
          </p:cNvCxnSpPr>
          <p:nvPr/>
        </p:nvCxnSpPr>
        <p:spPr>
          <a:xfrm>
            <a:off x="7815889" y="4047276"/>
            <a:ext cx="5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6" name="Google Shape;596;p48"/>
          <p:cNvCxnSpPr>
            <a:stCxn id="569" idx="6"/>
            <a:endCxn id="589" idx="2"/>
          </p:cNvCxnSpPr>
          <p:nvPr/>
        </p:nvCxnSpPr>
        <p:spPr>
          <a:xfrm>
            <a:off x="6031428" y="4036980"/>
            <a:ext cx="5184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97" name="Google Shape;597;p48"/>
          <p:cNvSpPr/>
          <p:nvPr/>
        </p:nvSpPr>
        <p:spPr>
          <a:xfrm>
            <a:off x="8361647" y="926300"/>
            <a:ext cx="1237200" cy="3996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색상 변경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8"/>
          <p:cNvSpPr/>
          <p:nvPr/>
        </p:nvSpPr>
        <p:spPr>
          <a:xfrm>
            <a:off x="8358633" y="2420076"/>
            <a:ext cx="1243200" cy="468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이전 실행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8"/>
          <p:cNvSpPr/>
          <p:nvPr/>
        </p:nvSpPr>
        <p:spPr>
          <a:xfrm>
            <a:off x="8358633" y="2967016"/>
            <a:ext cx="1243200" cy="468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중앙 정렬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8"/>
          <p:cNvSpPr/>
          <p:nvPr/>
        </p:nvSpPr>
        <p:spPr>
          <a:xfrm>
            <a:off x="8345767" y="1873163"/>
            <a:ext cx="1243200" cy="468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전체 삭제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8"/>
          <p:cNvSpPr/>
          <p:nvPr/>
        </p:nvSpPr>
        <p:spPr>
          <a:xfrm>
            <a:off x="8348780" y="1379863"/>
            <a:ext cx="1237200" cy="3996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굵기 변경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" name="Google Shape;602;p48"/>
          <p:cNvCxnSpPr>
            <a:stCxn id="572" idx="6"/>
            <a:endCxn id="597" idx="2"/>
          </p:cNvCxnSpPr>
          <p:nvPr/>
        </p:nvCxnSpPr>
        <p:spPr>
          <a:xfrm flipH="1" rot="10800000">
            <a:off x="7659569" y="1126221"/>
            <a:ext cx="702000" cy="7161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3" name="Google Shape;603;p48"/>
          <p:cNvCxnSpPr>
            <a:stCxn id="572" idx="6"/>
            <a:endCxn id="601" idx="2"/>
          </p:cNvCxnSpPr>
          <p:nvPr/>
        </p:nvCxnSpPr>
        <p:spPr>
          <a:xfrm flipH="1" rot="10800000">
            <a:off x="7659569" y="1579521"/>
            <a:ext cx="689100" cy="2628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4" name="Google Shape;604;p48"/>
          <p:cNvCxnSpPr>
            <a:stCxn id="572" idx="6"/>
            <a:endCxn id="600" idx="2"/>
          </p:cNvCxnSpPr>
          <p:nvPr/>
        </p:nvCxnSpPr>
        <p:spPr>
          <a:xfrm>
            <a:off x="7659569" y="1842321"/>
            <a:ext cx="686100" cy="2649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5" name="Google Shape;605;p48"/>
          <p:cNvCxnSpPr>
            <a:stCxn id="572" idx="6"/>
            <a:endCxn id="598" idx="2"/>
          </p:cNvCxnSpPr>
          <p:nvPr/>
        </p:nvCxnSpPr>
        <p:spPr>
          <a:xfrm>
            <a:off x="7659569" y="1842321"/>
            <a:ext cx="699000" cy="812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6" name="Google Shape;606;p48"/>
          <p:cNvCxnSpPr>
            <a:stCxn id="572" idx="6"/>
            <a:endCxn id="599" idx="2"/>
          </p:cNvCxnSpPr>
          <p:nvPr/>
        </p:nvCxnSpPr>
        <p:spPr>
          <a:xfrm>
            <a:off x="7659569" y="1842321"/>
            <a:ext cx="699000" cy="13590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7" name="Google Shape;607;p48"/>
          <p:cNvCxnSpPr>
            <a:stCxn id="574" idx="6"/>
            <a:endCxn id="576" idx="2"/>
          </p:cNvCxnSpPr>
          <p:nvPr/>
        </p:nvCxnSpPr>
        <p:spPr>
          <a:xfrm>
            <a:off x="7659684" y="5036719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8" name="Google Shape;608;p48"/>
          <p:cNvCxnSpPr>
            <a:stCxn id="578" idx="0"/>
            <a:endCxn id="574" idx="4"/>
          </p:cNvCxnSpPr>
          <p:nvPr/>
        </p:nvCxnSpPr>
        <p:spPr>
          <a:xfrm rot="10800000">
            <a:off x="7071084" y="5272984"/>
            <a:ext cx="0" cy="2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9" name="Google Shape;609;p48"/>
          <p:cNvCxnSpPr>
            <a:stCxn id="576" idx="6"/>
            <a:endCxn id="575" idx="2"/>
          </p:cNvCxnSpPr>
          <p:nvPr/>
        </p:nvCxnSpPr>
        <p:spPr>
          <a:xfrm>
            <a:off x="9555957" y="5036729"/>
            <a:ext cx="5625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8" name="Google Shape;568;p48"/>
          <p:cNvSpPr/>
          <p:nvPr/>
        </p:nvSpPr>
        <p:spPr>
          <a:xfrm>
            <a:off x="1266433" y="3286249"/>
            <a:ext cx="1248400" cy="74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맞춤 인식 모드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Google Shape;610;p48"/>
          <p:cNvCxnSpPr>
            <a:stCxn id="566" idx="3"/>
            <a:endCxn id="571" idx="2"/>
          </p:cNvCxnSpPr>
          <p:nvPr/>
        </p:nvCxnSpPr>
        <p:spPr>
          <a:xfrm flipH="1" rot="10800000">
            <a:off x="3930867" y="1842233"/>
            <a:ext cx="923400" cy="1818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1" name="Google Shape;611;p48"/>
          <p:cNvCxnSpPr>
            <a:stCxn id="566" idx="3"/>
            <a:endCxn id="569" idx="2"/>
          </p:cNvCxnSpPr>
          <p:nvPr/>
        </p:nvCxnSpPr>
        <p:spPr>
          <a:xfrm>
            <a:off x="3930867" y="3660833"/>
            <a:ext cx="923400" cy="376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2" name="Google Shape;612;p48"/>
          <p:cNvCxnSpPr>
            <a:stCxn id="566" idx="3"/>
            <a:endCxn id="570" idx="2"/>
          </p:cNvCxnSpPr>
          <p:nvPr/>
        </p:nvCxnSpPr>
        <p:spPr>
          <a:xfrm>
            <a:off x="3930867" y="3660833"/>
            <a:ext cx="923400" cy="1375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3" name="Google Shape;613;p48"/>
          <p:cNvCxnSpPr>
            <a:stCxn id="566" idx="3"/>
            <a:endCxn id="580" idx="2"/>
          </p:cNvCxnSpPr>
          <p:nvPr/>
        </p:nvCxnSpPr>
        <p:spPr>
          <a:xfrm>
            <a:off x="3930867" y="3660833"/>
            <a:ext cx="923400" cy="27027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4" name="Google Shape;614;p48"/>
          <p:cNvSpPr txBox="1"/>
          <p:nvPr/>
        </p:nvSpPr>
        <p:spPr>
          <a:xfrm>
            <a:off x="976720" y="428708"/>
            <a:ext cx="104078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 QR 인식</a:t>
            </a:r>
            <a:endParaRPr sz="1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8"/>
          <p:cNvSpPr txBox="1"/>
          <p:nvPr/>
        </p:nvSpPr>
        <p:spPr>
          <a:xfrm>
            <a:off x="237109" y="3799932"/>
            <a:ext cx="538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-171] 공부 끝 - 오르비" id="616" name="Google Shape;616;p48"/>
          <p:cNvPicPr preferRelativeResize="0"/>
          <p:nvPr/>
        </p:nvPicPr>
        <p:blipFill rotWithShape="1">
          <a:blip r:embed="rId3">
            <a:alphaModFix/>
          </a:blip>
          <a:srcRect b="0" l="33059" r="0" t="0"/>
          <a:stretch/>
        </p:blipFill>
        <p:spPr>
          <a:xfrm>
            <a:off x="211901" y="3220002"/>
            <a:ext cx="620016" cy="602036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8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01 USE CASE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9"/>
          <p:cNvSpPr/>
          <p:nvPr/>
        </p:nvSpPr>
        <p:spPr>
          <a:xfrm>
            <a:off x="1814067" y="3579833"/>
            <a:ext cx="1248400" cy="748400"/>
          </a:xfrm>
          <a:prstGeom prst="rect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자유 모드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49"/>
          <p:cNvCxnSpPr>
            <a:endCxn id="622" idx="1"/>
          </p:cNvCxnSpPr>
          <p:nvPr/>
        </p:nvCxnSpPr>
        <p:spPr>
          <a:xfrm>
            <a:off x="1005567" y="3953733"/>
            <a:ext cx="8085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49"/>
          <p:cNvSpPr/>
          <p:nvPr/>
        </p:nvSpPr>
        <p:spPr>
          <a:xfrm>
            <a:off x="4493035" y="3709548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배치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9"/>
          <p:cNvSpPr/>
          <p:nvPr/>
        </p:nvSpPr>
        <p:spPr>
          <a:xfrm>
            <a:off x="4289733" y="1597188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드로우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9"/>
          <p:cNvSpPr/>
          <p:nvPr/>
        </p:nvSpPr>
        <p:spPr>
          <a:xfrm>
            <a:off x="5987221" y="1597188"/>
            <a:ext cx="13196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설정 탭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열기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7" name="Google Shape;627;p49"/>
          <p:cNvCxnSpPr>
            <a:stCxn id="625" idx="6"/>
            <a:endCxn id="626" idx="2"/>
          </p:cNvCxnSpPr>
          <p:nvPr/>
        </p:nvCxnSpPr>
        <p:spPr>
          <a:xfrm>
            <a:off x="5555733" y="1833388"/>
            <a:ext cx="43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28" name="Google Shape;628;p49"/>
          <p:cNvSpPr/>
          <p:nvPr/>
        </p:nvSpPr>
        <p:spPr>
          <a:xfrm>
            <a:off x="6244323" y="3709476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사이드 바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9"/>
          <p:cNvSpPr/>
          <p:nvPr/>
        </p:nvSpPr>
        <p:spPr>
          <a:xfrm>
            <a:off x="8156393" y="3709469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선택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9"/>
          <p:cNvSpPr/>
          <p:nvPr/>
        </p:nvSpPr>
        <p:spPr>
          <a:xfrm>
            <a:off x="10068460" y="4000073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삭제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9"/>
          <p:cNvSpPr/>
          <p:nvPr/>
        </p:nvSpPr>
        <p:spPr>
          <a:xfrm>
            <a:off x="10068460" y="3418875"/>
            <a:ext cx="12660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스티커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배치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2" name="Google Shape;632;p49"/>
          <p:cNvCxnSpPr>
            <a:stCxn id="624" idx="6"/>
            <a:endCxn id="628" idx="2"/>
          </p:cNvCxnSpPr>
          <p:nvPr/>
        </p:nvCxnSpPr>
        <p:spPr>
          <a:xfrm>
            <a:off x="5759035" y="3945748"/>
            <a:ext cx="48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3" name="Google Shape;633;p49"/>
          <p:cNvCxnSpPr>
            <a:stCxn id="629" idx="6"/>
            <a:endCxn id="631" idx="2"/>
          </p:cNvCxnSpPr>
          <p:nvPr/>
        </p:nvCxnSpPr>
        <p:spPr>
          <a:xfrm flipH="1" rot="10800000">
            <a:off x="9422393" y="3654969"/>
            <a:ext cx="646200" cy="2907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4" name="Google Shape;634;p49"/>
          <p:cNvCxnSpPr>
            <a:stCxn id="629" idx="6"/>
            <a:endCxn id="630" idx="2"/>
          </p:cNvCxnSpPr>
          <p:nvPr/>
        </p:nvCxnSpPr>
        <p:spPr>
          <a:xfrm>
            <a:off x="9422393" y="3945669"/>
            <a:ext cx="646200" cy="2907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5" name="Google Shape;635;p49"/>
          <p:cNvSpPr/>
          <p:nvPr/>
        </p:nvSpPr>
        <p:spPr>
          <a:xfrm>
            <a:off x="4317667" y="6076845"/>
            <a:ext cx="12660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카메라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9"/>
          <p:cNvSpPr/>
          <p:nvPr/>
        </p:nvSpPr>
        <p:spPr>
          <a:xfrm>
            <a:off x="5924061" y="6079267"/>
            <a:ext cx="12660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줌인/ 줌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아웃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Google Shape;637;p49"/>
          <p:cNvCxnSpPr>
            <a:stCxn id="635" idx="6"/>
            <a:endCxn id="636" idx="2"/>
          </p:cNvCxnSpPr>
          <p:nvPr/>
        </p:nvCxnSpPr>
        <p:spPr>
          <a:xfrm>
            <a:off x="5583667" y="6332845"/>
            <a:ext cx="340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8" name="Google Shape;638;p49"/>
          <p:cNvSpPr/>
          <p:nvPr/>
        </p:nvSpPr>
        <p:spPr>
          <a:xfrm>
            <a:off x="7530437" y="6076833"/>
            <a:ext cx="12520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사진 촬영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p49"/>
          <p:cNvCxnSpPr>
            <a:stCxn id="636" idx="6"/>
            <a:endCxn id="638" idx="2"/>
          </p:cNvCxnSpPr>
          <p:nvPr/>
        </p:nvCxnSpPr>
        <p:spPr>
          <a:xfrm flipH="1" rot="10800000">
            <a:off x="7190061" y="6332867"/>
            <a:ext cx="340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0" name="Google Shape;640;p49"/>
          <p:cNvSpPr/>
          <p:nvPr/>
        </p:nvSpPr>
        <p:spPr>
          <a:xfrm>
            <a:off x="9043872" y="6091167"/>
            <a:ext cx="12520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앨범 저장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9"/>
          <p:cNvSpPr/>
          <p:nvPr/>
        </p:nvSpPr>
        <p:spPr>
          <a:xfrm>
            <a:off x="10557308" y="6091167"/>
            <a:ext cx="1252000" cy="5120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앨범 열기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2" name="Google Shape;642;p49"/>
          <p:cNvCxnSpPr>
            <a:stCxn id="638" idx="6"/>
            <a:endCxn id="640" idx="2"/>
          </p:cNvCxnSpPr>
          <p:nvPr/>
        </p:nvCxnSpPr>
        <p:spPr>
          <a:xfrm>
            <a:off x="8782437" y="6332833"/>
            <a:ext cx="2613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3" name="Google Shape;643;p49"/>
          <p:cNvCxnSpPr>
            <a:stCxn id="640" idx="6"/>
            <a:endCxn id="641" idx="2"/>
          </p:cNvCxnSpPr>
          <p:nvPr/>
        </p:nvCxnSpPr>
        <p:spPr>
          <a:xfrm>
            <a:off x="10295872" y="6347167"/>
            <a:ext cx="26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4" name="Google Shape;644;p49"/>
          <p:cNvCxnSpPr>
            <a:stCxn id="622" idx="3"/>
          </p:cNvCxnSpPr>
          <p:nvPr/>
        </p:nvCxnSpPr>
        <p:spPr>
          <a:xfrm>
            <a:off x="3062467" y="3954033"/>
            <a:ext cx="55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49"/>
          <p:cNvCxnSpPr>
            <a:stCxn id="628" idx="6"/>
            <a:endCxn id="629" idx="2"/>
          </p:cNvCxnSpPr>
          <p:nvPr/>
        </p:nvCxnSpPr>
        <p:spPr>
          <a:xfrm>
            <a:off x="7510323" y="3945676"/>
            <a:ext cx="64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6" name="Google Shape;646;p49"/>
          <p:cNvSpPr/>
          <p:nvPr/>
        </p:nvSpPr>
        <p:spPr>
          <a:xfrm>
            <a:off x="4345628" y="4653331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페이스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필터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5973884" y="4653335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사이드 바 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9609967" y="4674039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필터 적용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9"/>
          <p:cNvSpPr/>
          <p:nvPr/>
        </p:nvSpPr>
        <p:spPr>
          <a:xfrm>
            <a:off x="7870157" y="4653345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필터 선택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0" name="Google Shape;650;p49"/>
          <p:cNvCxnSpPr>
            <a:stCxn id="646" idx="6"/>
            <a:endCxn id="647" idx="2"/>
          </p:cNvCxnSpPr>
          <p:nvPr/>
        </p:nvCxnSpPr>
        <p:spPr>
          <a:xfrm>
            <a:off x="5522828" y="4889531"/>
            <a:ext cx="45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1" name="Google Shape;651;p49"/>
          <p:cNvSpPr/>
          <p:nvPr/>
        </p:nvSpPr>
        <p:spPr>
          <a:xfrm>
            <a:off x="5973884" y="5397300"/>
            <a:ext cx="1177200" cy="472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카메라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전환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Google Shape;652;p49"/>
          <p:cNvCxnSpPr>
            <a:stCxn id="646" idx="6"/>
            <a:endCxn id="651" idx="2"/>
          </p:cNvCxnSpPr>
          <p:nvPr/>
        </p:nvCxnSpPr>
        <p:spPr>
          <a:xfrm>
            <a:off x="5522828" y="4889531"/>
            <a:ext cx="451200" cy="7440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3" name="Google Shape;653;p49"/>
          <p:cNvCxnSpPr>
            <a:stCxn id="647" idx="6"/>
            <a:endCxn id="649" idx="2"/>
          </p:cNvCxnSpPr>
          <p:nvPr/>
        </p:nvCxnSpPr>
        <p:spPr>
          <a:xfrm>
            <a:off x="7151084" y="4889535"/>
            <a:ext cx="71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4" name="Google Shape;654;p49"/>
          <p:cNvCxnSpPr>
            <a:stCxn id="651" idx="0"/>
            <a:endCxn id="647" idx="4"/>
          </p:cNvCxnSpPr>
          <p:nvPr/>
        </p:nvCxnSpPr>
        <p:spPr>
          <a:xfrm rot="10800000">
            <a:off x="6562484" y="5125800"/>
            <a:ext cx="0" cy="2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5" name="Google Shape;655;p49"/>
          <p:cNvCxnSpPr>
            <a:stCxn id="649" idx="6"/>
            <a:endCxn id="648" idx="2"/>
          </p:cNvCxnSpPr>
          <p:nvPr/>
        </p:nvCxnSpPr>
        <p:spPr>
          <a:xfrm>
            <a:off x="9047357" y="4889545"/>
            <a:ext cx="562500" cy="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6" name="Google Shape;656;p49"/>
          <p:cNvCxnSpPr>
            <a:stCxn id="622" idx="3"/>
            <a:endCxn id="635" idx="2"/>
          </p:cNvCxnSpPr>
          <p:nvPr/>
        </p:nvCxnSpPr>
        <p:spPr>
          <a:xfrm>
            <a:off x="3062467" y="3954033"/>
            <a:ext cx="1255200" cy="237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7" name="Google Shape;657;p49"/>
          <p:cNvCxnSpPr>
            <a:stCxn id="622" idx="3"/>
            <a:endCxn id="646" idx="2"/>
          </p:cNvCxnSpPr>
          <p:nvPr/>
        </p:nvCxnSpPr>
        <p:spPr>
          <a:xfrm>
            <a:off x="3062467" y="3954033"/>
            <a:ext cx="1283100" cy="935400"/>
          </a:xfrm>
          <a:prstGeom prst="bentConnector3">
            <a:avLst>
              <a:gd fmla="val 495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58" name="Google Shape;658;p49"/>
          <p:cNvCxnSpPr>
            <a:stCxn id="622" idx="3"/>
            <a:endCxn id="624" idx="2"/>
          </p:cNvCxnSpPr>
          <p:nvPr/>
        </p:nvCxnSpPr>
        <p:spPr>
          <a:xfrm flipH="1" rot="10800000">
            <a:off x="3062467" y="3945633"/>
            <a:ext cx="1430700" cy="84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9" name="Google Shape;659;p49"/>
          <p:cNvSpPr/>
          <p:nvPr/>
        </p:nvSpPr>
        <p:spPr>
          <a:xfrm>
            <a:off x="8056847" y="824700"/>
            <a:ext cx="1237200" cy="3996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색상 변경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9"/>
          <p:cNvSpPr/>
          <p:nvPr/>
        </p:nvSpPr>
        <p:spPr>
          <a:xfrm>
            <a:off x="8053833" y="2318476"/>
            <a:ext cx="1243200" cy="468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이전 실행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9"/>
          <p:cNvSpPr/>
          <p:nvPr/>
        </p:nvSpPr>
        <p:spPr>
          <a:xfrm>
            <a:off x="8053833" y="2865416"/>
            <a:ext cx="1243200" cy="468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중앙 정렬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9"/>
          <p:cNvSpPr/>
          <p:nvPr/>
        </p:nvSpPr>
        <p:spPr>
          <a:xfrm>
            <a:off x="8040967" y="1771563"/>
            <a:ext cx="1243200" cy="4684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전체 삭제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9"/>
          <p:cNvSpPr/>
          <p:nvPr/>
        </p:nvSpPr>
        <p:spPr>
          <a:xfrm>
            <a:off x="8043980" y="1278263"/>
            <a:ext cx="1237200" cy="399600"/>
          </a:xfrm>
          <a:prstGeom prst="ellipse">
            <a:avLst/>
          </a:prstGeom>
          <a:solidFill>
            <a:srgbClr val="CDF7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굵기 변경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4" name="Google Shape;664;p49"/>
          <p:cNvCxnSpPr>
            <a:stCxn id="622" idx="3"/>
            <a:endCxn id="625" idx="2"/>
          </p:cNvCxnSpPr>
          <p:nvPr/>
        </p:nvCxnSpPr>
        <p:spPr>
          <a:xfrm flipH="1" rot="10800000">
            <a:off x="3062467" y="1833333"/>
            <a:ext cx="1227300" cy="2120700"/>
          </a:xfrm>
          <a:prstGeom prst="bentConnector3">
            <a:avLst>
              <a:gd fmla="val 508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" name="Google Shape;665;p49"/>
          <p:cNvCxnSpPr>
            <a:stCxn id="626" idx="6"/>
            <a:endCxn id="659" idx="2"/>
          </p:cNvCxnSpPr>
          <p:nvPr/>
        </p:nvCxnSpPr>
        <p:spPr>
          <a:xfrm flipH="1" rot="10800000">
            <a:off x="7306821" y="1024588"/>
            <a:ext cx="750000" cy="8088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6" name="Google Shape;666;p49"/>
          <p:cNvCxnSpPr>
            <a:stCxn id="626" idx="6"/>
            <a:endCxn id="663" idx="2"/>
          </p:cNvCxnSpPr>
          <p:nvPr/>
        </p:nvCxnSpPr>
        <p:spPr>
          <a:xfrm flipH="1" rot="10800000">
            <a:off x="7306821" y="1478188"/>
            <a:ext cx="737100" cy="3552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7" name="Google Shape;667;p49"/>
          <p:cNvCxnSpPr>
            <a:stCxn id="626" idx="6"/>
            <a:endCxn id="662" idx="2"/>
          </p:cNvCxnSpPr>
          <p:nvPr/>
        </p:nvCxnSpPr>
        <p:spPr>
          <a:xfrm>
            <a:off x="7306821" y="1833388"/>
            <a:ext cx="734100" cy="172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8" name="Google Shape;668;p49"/>
          <p:cNvCxnSpPr>
            <a:stCxn id="626" idx="6"/>
            <a:endCxn id="660" idx="2"/>
          </p:cNvCxnSpPr>
          <p:nvPr/>
        </p:nvCxnSpPr>
        <p:spPr>
          <a:xfrm>
            <a:off x="7306821" y="1833388"/>
            <a:ext cx="747000" cy="71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9" name="Google Shape;669;p49"/>
          <p:cNvCxnSpPr>
            <a:stCxn id="626" idx="6"/>
            <a:endCxn id="661" idx="2"/>
          </p:cNvCxnSpPr>
          <p:nvPr/>
        </p:nvCxnSpPr>
        <p:spPr>
          <a:xfrm>
            <a:off x="7306821" y="1833388"/>
            <a:ext cx="747000" cy="126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0" name="Google Shape;670;p49"/>
          <p:cNvSpPr txBox="1"/>
          <p:nvPr/>
        </p:nvSpPr>
        <p:spPr>
          <a:xfrm>
            <a:off x="965432" y="428708"/>
            <a:ext cx="123720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자유 모드</a:t>
            </a:r>
            <a:endParaRPr sz="1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9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01 USE CASE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9"/>
          <p:cNvSpPr txBox="1"/>
          <p:nvPr/>
        </p:nvSpPr>
        <p:spPr>
          <a:xfrm>
            <a:off x="304170" y="4170187"/>
            <a:ext cx="53893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11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-171] 공부 끝 - 오르비" id="673" name="Google Shape;673;p49"/>
          <p:cNvPicPr preferRelativeResize="0"/>
          <p:nvPr/>
        </p:nvPicPr>
        <p:blipFill rotWithShape="1">
          <a:blip r:embed="rId3">
            <a:alphaModFix/>
          </a:blip>
          <a:srcRect b="0" l="33059" r="0" t="0"/>
          <a:stretch/>
        </p:blipFill>
        <p:spPr>
          <a:xfrm>
            <a:off x="278962" y="3590257"/>
            <a:ext cx="620016" cy="602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4164" y="1921216"/>
            <a:ext cx="4082467" cy="33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267" y="2937234"/>
            <a:ext cx="4350500" cy="1284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0" name="Google Shape;680;p50"/>
          <p:cNvCxnSpPr>
            <a:stCxn id="679" idx="3"/>
            <a:endCxn id="678" idx="1"/>
          </p:cNvCxnSpPr>
          <p:nvPr/>
        </p:nvCxnSpPr>
        <p:spPr>
          <a:xfrm>
            <a:off x="5383767" y="3579318"/>
            <a:ext cx="15204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1" name="Google Shape;681;p50"/>
          <p:cNvSpPr txBox="1"/>
          <p:nvPr/>
        </p:nvSpPr>
        <p:spPr>
          <a:xfrm>
            <a:off x="965431" y="428708"/>
            <a:ext cx="155785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  테마 선택 모드</a:t>
            </a:r>
            <a:endParaRPr sz="1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50"/>
          <p:cNvSpPr txBox="1"/>
          <p:nvPr/>
        </p:nvSpPr>
        <p:spPr>
          <a:xfrm>
            <a:off x="278962" y="219540"/>
            <a:ext cx="2244319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02 Class Diagram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1601" y="1499833"/>
            <a:ext cx="4884433" cy="4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3000" y="2419700"/>
            <a:ext cx="3822600" cy="3990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3000" y="839435"/>
            <a:ext cx="3822600" cy="11283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51"/>
          <p:cNvCxnSpPr>
            <a:stCxn id="689" idx="2"/>
            <a:endCxn id="688" idx="0"/>
          </p:cNvCxnSpPr>
          <p:nvPr/>
        </p:nvCxnSpPr>
        <p:spPr>
          <a:xfrm flipH="1" rot="-5400000">
            <a:off x="2958700" y="2193402"/>
            <a:ext cx="451800" cy="600"/>
          </a:xfrm>
          <a:prstGeom prst="bentConnector3">
            <a:avLst>
              <a:gd fmla="val 5001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1" name="Google Shape;691;p51"/>
          <p:cNvCxnSpPr>
            <a:stCxn id="688" idx="3"/>
            <a:endCxn id="687" idx="1"/>
          </p:cNvCxnSpPr>
          <p:nvPr/>
        </p:nvCxnSpPr>
        <p:spPr>
          <a:xfrm flipH="1" rot="10800000">
            <a:off x="5095600" y="3514448"/>
            <a:ext cx="1836000" cy="900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92" name="Google Shape;692;p51"/>
          <p:cNvSpPr txBox="1"/>
          <p:nvPr/>
        </p:nvSpPr>
        <p:spPr>
          <a:xfrm>
            <a:off x="965431" y="428708"/>
            <a:ext cx="1557850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  맞춤 인식 모드</a:t>
            </a:r>
            <a:endParaRPr sz="1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51"/>
          <p:cNvSpPr txBox="1"/>
          <p:nvPr/>
        </p:nvSpPr>
        <p:spPr>
          <a:xfrm>
            <a:off x="278962" y="219540"/>
            <a:ext cx="2244319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02 Class Diagram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00" y="53534"/>
            <a:ext cx="5205133" cy="6704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433" y="1360667"/>
            <a:ext cx="6095899" cy="501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52"/>
          <p:cNvCxnSpPr>
            <a:stCxn id="698" idx="3"/>
            <a:endCxn id="699" idx="1"/>
          </p:cNvCxnSpPr>
          <p:nvPr/>
        </p:nvCxnSpPr>
        <p:spPr>
          <a:xfrm>
            <a:off x="5328433" y="3405617"/>
            <a:ext cx="680100" cy="4626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1" name="Google Shape;701;p52"/>
          <p:cNvSpPr txBox="1"/>
          <p:nvPr/>
        </p:nvSpPr>
        <p:spPr>
          <a:xfrm>
            <a:off x="10243595" y="428708"/>
            <a:ext cx="1825105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         드로우  모드</a:t>
            </a:r>
            <a:endParaRPr sz="1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2"/>
          <p:cNvSpPr txBox="1"/>
          <p:nvPr/>
        </p:nvSpPr>
        <p:spPr>
          <a:xfrm>
            <a:off x="9700755" y="219540"/>
            <a:ext cx="2244319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02 Class Diagram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78962" y="219540"/>
            <a:ext cx="2140953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배경 및 동기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17"/>
          <p:cNvGrpSpPr/>
          <p:nvPr/>
        </p:nvGrpSpPr>
        <p:grpSpPr>
          <a:xfrm>
            <a:off x="2698877" y="0"/>
            <a:ext cx="9493123" cy="6858000"/>
            <a:chOff x="2698877" y="0"/>
            <a:chExt cx="9493123" cy="6858000"/>
          </a:xfrm>
        </p:grpSpPr>
        <p:pic>
          <p:nvPicPr>
            <p:cNvPr id="130" name="Google Shape;130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98877" y="0"/>
              <a:ext cx="9493123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7"/>
            <p:cNvSpPr txBox="1"/>
            <p:nvPr/>
          </p:nvSpPr>
          <p:spPr>
            <a:xfrm>
              <a:off x="5308406" y="1233125"/>
              <a:ext cx="648184" cy="3077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AR </a:t>
              </a:r>
              <a:r>
                <a:rPr lang="ko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이</a:t>
              </a:r>
              <a:endParaRPr/>
            </a:p>
          </p:txBody>
        </p:sp>
        <p:sp>
          <p:nvSpPr>
            <p:cNvPr id="132" name="Google Shape;132;p17"/>
            <p:cNvSpPr txBox="1"/>
            <p:nvPr/>
          </p:nvSpPr>
          <p:spPr>
            <a:xfrm rot="5400000">
              <a:off x="11268621" y="1105677"/>
              <a:ext cx="92012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4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드로이드</a:t>
              </a:r>
              <a:endParaRPr b="1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01" y="853067"/>
            <a:ext cx="3746100" cy="580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0134" y="405301"/>
            <a:ext cx="3893845" cy="315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8767" y="3753935"/>
            <a:ext cx="5171535" cy="297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02700" y="701683"/>
            <a:ext cx="3426200" cy="2560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1" name="Google Shape;711;p53"/>
          <p:cNvCxnSpPr>
            <a:stCxn id="707" idx="3"/>
            <a:endCxn id="708" idx="1"/>
          </p:cNvCxnSpPr>
          <p:nvPr/>
        </p:nvCxnSpPr>
        <p:spPr>
          <a:xfrm flipH="1" rot="10800000">
            <a:off x="3811401" y="1981835"/>
            <a:ext cx="498600" cy="1772100"/>
          </a:xfrm>
          <a:prstGeom prst="bentConnector3">
            <a:avLst>
              <a:gd fmla="val 50013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2" name="Google Shape;712;p53"/>
          <p:cNvCxnSpPr>
            <a:stCxn id="708" idx="3"/>
            <a:endCxn id="710" idx="1"/>
          </p:cNvCxnSpPr>
          <p:nvPr/>
        </p:nvCxnSpPr>
        <p:spPr>
          <a:xfrm>
            <a:off x="8203979" y="1981969"/>
            <a:ext cx="498600" cy="600"/>
          </a:xfrm>
          <a:prstGeom prst="bentConnector3">
            <a:avLst>
              <a:gd fmla="val 50012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3" name="Google Shape;713;p53"/>
          <p:cNvCxnSpPr>
            <a:stCxn id="708" idx="2"/>
            <a:endCxn id="709" idx="1"/>
          </p:cNvCxnSpPr>
          <p:nvPr/>
        </p:nvCxnSpPr>
        <p:spPr>
          <a:xfrm flipH="1" rot="-5400000">
            <a:off x="5606207" y="4209486"/>
            <a:ext cx="1683300" cy="3816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4" name="Google Shape;714;p53"/>
          <p:cNvSpPr txBox="1"/>
          <p:nvPr/>
        </p:nvSpPr>
        <p:spPr>
          <a:xfrm>
            <a:off x="965430" y="428708"/>
            <a:ext cx="1708321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      스티커  모드</a:t>
            </a:r>
            <a:endParaRPr sz="1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53"/>
          <p:cNvSpPr txBox="1"/>
          <p:nvPr/>
        </p:nvSpPr>
        <p:spPr>
          <a:xfrm>
            <a:off x="278962" y="219540"/>
            <a:ext cx="2244319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02 Class Diagram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5467" y="105934"/>
            <a:ext cx="3510500" cy="286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100" y="1539967"/>
            <a:ext cx="4397067" cy="30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2031" y="3429001"/>
            <a:ext cx="5763501" cy="331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p54"/>
          <p:cNvCxnSpPr>
            <a:stCxn id="721" idx="3"/>
            <a:endCxn id="720" idx="1"/>
          </p:cNvCxnSpPr>
          <p:nvPr/>
        </p:nvCxnSpPr>
        <p:spPr>
          <a:xfrm flipH="1" rot="10800000">
            <a:off x="4739167" y="1539817"/>
            <a:ext cx="2106300" cy="151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4" name="Google Shape;724;p54"/>
          <p:cNvCxnSpPr>
            <a:stCxn id="720" idx="2"/>
            <a:endCxn id="722" idx="0"/>
          </p:cNvCxnSpPr>
          <p:nvPr/>
        </p:nvCxnSpPr>
        <p:spPr>
          <a:xfrm flipH="1" rot="-5400000">
            <a:off x="8479517" y="3094901"/>
            <a:ext cx="455400" cy="2130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5" name="Google Shape;725;p54"/>
          <p:cNvSpPr txBox="1"/>
          <p:nvPr/>
        </p:nvSpPr>
        <p:spPr>
          <a:xfrm>
            <a:off x="965431" y="428708"/>
            <a:ext cx="168517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       페이스 모드</a:t>
            </a:r>
            <a:endParaRPr sz="14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54"/>
          <p:cNvSpPr txBox="1"/>
          <p:nvPr/>
        </p:nvSpPr>
        <p:spPr>
          <a:xfrm>
            <a:off x="278962" y="219540"/>
            <a:ext cx="2244319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02 Class Diagram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5"/>
          <p:cNvSpPr/>
          <p:nvPr/>
        </p:nvSpPr>
        <p:spPr>
          <a:xfrm>
            <a:off x="0" y="-48683"/>
            <a:ext cx="12192000" cy="6906684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CDF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p55"/>
          <p:cNvSpPr txBox="1"/>
          <p:nvPr/>
        </p:nvSpPr>
        <p:spPr>
          <a:xfrm>
            <a:off x="320040" y="451456"/>
            <a:ext cx="4210286" cy="937548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400">
                <a:solidFill>
                  <a:schemeClr val="lt1"/>
                </a:solidFill>
                <a:latin typeface="Cookie"/>
                <a:ea typeface="Cookie"/>
                <a:cs typeface="Cookie"/>
                <a:sym typeface="Cookie"/>
              </a:rPr>
              <a:t>4. 시연화면</a:t>
            </a:r>
            <a:endParaRPr b="1" sz="4400">
              <a:solidFill>
                <a:schemeClr val="lt1"/>
              </a:solidFill>
              <a:latin typeface="Cookie"/>
              <a:ea typeface="Cookie"/>
              <a:cs typeface="Cookie"/>
              <a:sym typeface="Cookie"/>
            </a:endParaRPr>
          </a:p>
        </p:txBody>
      </p:sp>
      <p:pic>
        <p:nvPicPr>
          <p:cNvPr id="733" name="Google Shape;733;p55"/>
          <p:cNvPicPr preferRelativeResize="0"/>
          <p:nvPr/>
        </p:nvPicPr>
        <p:blipFill rotWithShape="1">
          <a:blip r:embed="rId3">
            <a:alphaModFix/>
          </a:blip>
          <a:srcRect b="0" l="0" r="54325" t="0"/>
          <a:stretch/>
        </p:blipFill>
        <p:spPr>
          <a:xfrm flipH="1">
            <a:off x="8646422" y="3035368"/>
            <a:ext cx="3154109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6"/>
          <p:cNvSpPr txBox="1"/>
          <p:nvPr/>
        </p:nvSpPr>
        <p:spPr>
          <a:xfrm>
            <a:off x="278962" y="219540"/>
            <a:ext cx="2244319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01 홈 화면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345" y="923278"/>
            <a:ext cx="3309707" cy="5295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740" name="Google Shape;74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6896" y="923719"/>
            <a:ext cx="3975494" cy="529509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6"/>
          <p:cNvSpPr/>
          <p:nvPr/>
        </p:nvSpPr>
        <p:spPr>
          <a:xfrm>
            <a:off x="1020346" y="1799924"/>
            <a:ext cx="1490611" cy="256994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2" name="Google Shape;742;p56"/>
          <p:cNvSpPr/>
          <p:nvPr/>
        </p:nvSpPr>
        <p:spPr>
          <a:xfrm>
            <a:off x="2683233" y="1799924"/>
            <a:ext cx="1490611" cy="257796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3" name="Google Shape;743;p56"/>
          <p:cNvSpPr/>
          <p:nvPr/>
        </p:nvSpPr>
        <p:spPr>
          <a:xfrm>
            <a:off x="1034472" y="4581625"/>
            <a:ext cx="3139372" cy="135309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4" name="Google Shape;744;p56"/>
          <p:cNvCxnSpPr/>
          <p:nvPr/>
        </p:nvCxnSpPr>
        <p:spPr>
          <a:xfrm rot="10800000">
            <a:off x="4389120" y="3224463"/>
            <a:ext cx="1992429" cy="0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323" y="856195"/>
            <a:ext cx="3613916" cy="578226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57"/>
          <p:cNvSpPr txBox="1"/>
          <p:nvPr/>
        </p:nvSpPr>
        <p:spPr>
          <a:xfrm>
            <a:off x="278962" y="219540"/>
            <a:ext cx="2244319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02 테마 선택 화면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751" name="Google Shape;75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4391" y="856195"/>
            <a:ext cx="4261966" cy="5782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Google Shape;752;p57"/>
          <p:cNvCxnSpPr/>
          <p:nvPr/>
        </p:nvCxnSpPr>
        <p:spPr>
          <a:xfrm rot="10800000">
            <a:off x="4427621" y="3696101"/>
            <a:ext cx="1973179" cy="1674796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3" name="Google Shape;753;p57"/>
          <p:cNvSpPr/>
          <p:nvPr/>
        </p:nvSpPr>
        <p:spPr>
          <a:xfrm>
            <a:off x="1082598" y="3696101"/>
            <a:ext cx="2873385" cy="144379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4" name="Google Shape;754;p57"/>
          <p:cNvSpPr/>
          <p:nvPr/>
        </p:nvSpPr>
        <p:spPr>
          <a:xfrm>
            <a:off x="1082598" y="1554253"/>
            <a:ext cx="2873385" cy="144379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62" y="976544"/>
            <a:ext cx="3226478" cy="516236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58"/>
          <p:cNvSpPr txBox="1"/>
          <p:nvPr/>
        </p:nvSpPr>
        <p:spPr>
          <a:xfrm>
            <a:off x="278962" y="219540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03 테마 선택 모드(포켓몬)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761" name="Google Shape;761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976543"/>
            <a:ext cx="4624316" cy="516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6120" y="2059125"/>
            <a:ext cx="1244600" cy="299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p58"/>
          <p:cNvCxnSpPr/>
          <p:nvPr/>
        </p:nvCxnSpPr>
        <p:spPr>
          <a:xfrm rot="10800000">
            <a:off x="4976261" y="3667225"/>
            <a:ext cx="1588168" cy="1389100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64" name="Google Shape;764;p58"/>
          <p:cNvSpPr/>
          <p:nvPr/>
        </p:nvSpPr>
        <p:spPr>
          <a:xfrm>
            <a:off x="3556120" y="2059125"/>
            <a:ext cx="717497" cy="2997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5" name="Google Shape;765;p58"/>
          <p:cNvSpPr/>
          <p:nvPr/>
        </p:nvSpPr>
        <p:spPr>
          <a:xfrm>
            <a:off x="202199" y="3293030"/>
            <a:ext cx="529389" cy="52938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66" name="Google Shape;766;p58"/>
          <p:cNvCxnSpPr/>
          <p:nvPr/>
        </p:nvCxnSpPr>
        <p:spPr>
          <a:xfrm>
            <a:off x="782268" y="3557724"/>
            <a:ext cx="2510542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43" y="958787"/>
            <a:ext cx="3282426" cy="525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1343" y="958787"/>
            <a:ext cx="3282426" cy="5251882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59"/>
          <p:cNvSpPr txBox="1"/>
          <p:nvPr/>
        </p:nvSpPr>
        <p:spPr>
          <a:xfrm>
            <a:off x="278962" y="219540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03 테마 선택 모드(포켓몬)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774" name="Google Shape;77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36654" y="2447343"/>
            <a:ext cx="4143103" cy="2775284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9"/>
          <p:cNvSpPr txBox="1"/>
          <p:nvPr/>
        </p:nvSpPr>
        <p:spPr>
          <a:xfrm>
            <a:off x="8176930" y="1786854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줌 인 / 줌 아웃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9"/>
          <p:cNvSpPr/>
          <p:nvPr/>
        </p:nvSpPr>
        <p:spPr>
          <a:xfrm>
            <a:off x="3901343" y="5322771"/>
            <a:ext cx="3282426" cy="32336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7" name="Google Shape;777;p59"/>
          <p:cNvSpPr/>
          <p:nvPr/>
        </p:nvSpPr>
        <p:spPr>
          <a:xfrm>
            <a:off x="412243" y="5322771"/>
            <a:ext cx="3282426" cy="32336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78" name="Google Shape;778;p59"/>
          <p:cNvCxnSpPr/>
          <p:nvPr/>
        </p:nvCxnSpPr>
        <p:spPr>
          <a:xfrm flipH="1">
            <a:off x="5736657" y="2868328"/>
            <a:ext cx="2079057" cy="2354299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216" y="812454"/>
            <a:ext cx="3406713" cy="545074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0"/>
          <p:cNvSpPr txBox="1"/>
          <p:nvPr/>
        </p:nvSpPr>
        <p:spPr>
          <a:xfrm>
            <a:off x="278962" y="219540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03 테마 선택 모드(포켓몬)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785" name="Google Shape;78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4507" y="812454"/>
            <a:ext cx="5586212" cy="5450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6" name="Google Shape;786;p60"/>
          <p:cNvCxnSpPr/>
          <p:nvPr/>
        </p:nvCxnSpPr>
        <p:spPr>
          <a:xfrm rot="10800000">
            <a:off x="4016943" y="5290003"/>
            <a:ext cx="2287604" cy="0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87" name="Google Shape;787;p60"/>
          <p:cNvSpPr/>
          <p:nvPr/>
        </p:nvSpPr>
        <p:spPr>
          <a:xfrm>
            <a:off x="1203158" y="2545655"/>
            <a:ext cx="2050181" cy="290224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62" y="891963"/>
            <a:ext cx="3410816" cy="545730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61"/>
          <p:cNvSpPr txBox="1"/>
          <p:nvPr/>
        </p:nvSpPr>
        <p:spPr>
          <a:xfrm>
            <a:off x="278962" y="219540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03 테마 선택 모드(포켓몬)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1"/>
          <p:cNvSpPr txBox="1"/>
          <p:nvPr/>
        </p:nvSpPr>
        <p:spPr>
          <a:xfrm>
            <a:off x="6552056" y="1921884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확대 / 축소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795" name="Google Shape;7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3764" y="2435192"/>
            <a:ext cx="7861736" cy="2517474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61"/>
          <p:cNvSpPr/>
          <p:nvPr/>
        </p:nvSpPr>
        <p:spPr>
          <a:xfrm rot="2700000">
            <a:off x="3459107" y="1004776"/>
            <a:ext cx="375386" cy="80397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0CDF5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7" name="Google Shape;797;p61"/>
          <p:cNvSpPr/>
          <p:nvPr/>
        </p:nvSpPr>
        <p:spPr>
          <a:xfrm rot="-2700000">
            <a:off x="229274" y="1004777"/>
            <a:ext cx="375386" cy="80397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0CDF5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8" name="Google Shape;798;p61"/>
          <p:cNvSpPr/>
          <p:nvPr/>
        </p:nvSpPr>
        <p:spPr>
          <a:xfrm rot="-2700000">
            <a:off x="3459105" y="4866792"/>
            <a:ext cx="375386" cy="80397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0CDF5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9" name="Google Shape;799;p61"/>
          <p:cNvSpPr/>
          <p:nvPr/>
        </p:nvSpPr>
        <p:spPr>
          <a:xfrm rot="2700000">
            <a:off x="229273" y="4866792"/>
            <a:ext cx="375386" cy="80397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0CDF5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989" y="1392205"/>
            <a:ext cx="2929724" cy="46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2"/>
          <p:cNvSpPr txBox="1"/>
          <p:nvPr/>
        </p:nvSpPr>
        <p:spPr>
          <a:xfrm>
            <a:off x="278962" y="219540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03 테마 선택 모드(포켓몬)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2"/>
          <p:cNvSpPr txBox="1"/>
          <p:nvPr/>
        </p:nvSpPr>
        <p:spPr>
          <a:xfrm>
            <a:off x="527275" y="1045987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회전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807" name="Google Shape;80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4894" y="1392205"/>
            <a:ext cx="7273462" cy="4687557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2"/>
          <p:cNvSpPr/>
          <p:nvPr/>
        </p:nvSpPr>
        <p:spPr>
          <a:xfrm>
            <a:off x="524147" y="4273617"/>
            <a:ext cx="943276" cy="500513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CDF5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62"/>
          <p:cNvSpPr/>
          <p:nvPr/>
        </p:nvSpPr>
        <p:spPr>
          <a:xfrm rot="10800000">
            <a:off x="2469151" y="4273617"/>
            <a:ext cx="943276" cy="500513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CDF5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/>
        </p:nvSpPr>
        <p:spPr>
          <a:xfrm>
            <a:off x="278963" y="219540"/>
            <a:ext cx="1887294" cy="346218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배경 및 동기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63" y="677060"/>
            <a:ext cx="5199454" cy="5902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6527" y="2506118"/>
            <a:ext cx="9625473" cy="250154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Google Shape;140;p18"/>
          <p:cNvSpPr/>
          <p:nvPr/>
        </p:nvSpPr>
        <p:spPr>
          <a:xfrm>
            <a:off x="2047001" y="2780400"/>
            <a:ext cx="8098000" cy="1297200"/>
          </a:xfrm>
          <a:prstGeom prst="roundRect">
            <a:avLst>
              <a:gd fmla="val 16667" name="adj"/>
            </a:avLst>
          </a:prstGeom>
          <a:solidFill>
            <a:srgbClr val="00CD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세계적인 증강현실에 대한 관심 증가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659" y="919416"/>
            <a:ext cx="3430583" cy="5488933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63"/>
          <p:cNvSpPr txBox="1"/>
          <p:nvPr/>
        </p:nvSpPr>
        <p:spPr>
          <a:xfrm>
            <a:off x="278962" y="219540"/>
            <a:ext cx="30883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03 테마 선택 모드(어몽어스)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누적된, 스크린샷, 실내이(가) 표시된 사진&#10;&#10;자동 생성된 설명" id="816" name="Google Shape;81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6881" y="2637322"/>
            <a:ext cx="5778830" cy="2053122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63"/>
          <p:cNvSpPr txBox="1"/>
          <p:nvPr/>
        </p:nvSpPr>
        <p:spPr>
          <a:xfrm>
            <a:off x="6843720" y="2075890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테마별 아이콘 지정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3"/>
          <p:cNvSpPr/>
          <p:nvPr/>
        </p:nvSpPr>
        <p:spPr>
          <a:xfrm>
            <a:off x="664211" y="3399187"/>
            <a:ext cx="529389" cy="529389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19" name="Google Shape;819;p63"/>
          <p:cNvCxnSpPr/>
          <p:nvPr/>
        </p:nvCxnSpPr>
        <p:spPr>
          <a:xfrm>
            <a:off x="1292407" y="3692478"/>
            <a:ext cx="3828233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miter lim="800000"/>
            <a:headEnd len="sm" w="sm" type="none"/>
            <a:tailEnd len="med" w="med" type="triangle"/>
          </a:ln>
        </p:spPr>
      </p:cxnSp>
      <p:pic>
        <p:nvPicPr>
          <p:cNvPr id="820" name="Google Shape;820;p63"/>
          <p:cNvPicPr preferRelativeResize="0"/>
          <p:nvPr/>
        </p:nvPicPr>
        <p:blipFill rotWithShape="1">
          <a:blip r:embed="rId5">
            <a:alphaModFix/>
          </a:blip>
          <a:srcRect b="40244" l="58421" r="1363" t="40808"/>
          <a:stretch/>
        </p:blipFill>
        <p:spPr>
          <a:xfrm>
            <a:off x="185217" y="2310696"/>
            <a:ext cx="500514" cy="567891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63"/>
          <p:cNvSpPr/>
          <p:nvPr/>
        </p:nvSpPr>
        <p:spPr>
          <a:xfrm>
            <a:off x="77682" y="2248999"/>
            <a:ext cx="715583" cy="715583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2" name="Google Shape;822;p63"/>
          <p:cNvSpPr/>
          <p:nvPr/>
        </p:nvSpPr>
        <p:spPr>
          <a:xfrm flipH="1" rot="10800000">
            <a:off x="278962" y="3185961"/>
            <a:ext cx="385249" cy="569292"/>
          </a:xfrm>
          <a:prstGeom prst="bentArrow">
            <a:avLst>
              <a:gd fmla="val 22635" name="adj1"/>
              <a:gd fmla="val 25000" name="adj2"/>
              <a:gd fmla="val 25000" name="adj3"/>
              <a:gd fmla="val 43750" name="adj4"/>
            </a:avLst>
          </a:prstGeom>
          <a:solidFill>
            <a:srgbClr val="00CDF5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Google Shape;82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228" y="1020888"/>
            <a:ext cx="3224892" cy="5159827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64"/>
          <p:cNvSpPr txBox="1"/>
          <p:nvPr/>
        </p:nvSpPr>
        <p:spPr>
          <a:xfrm>
            <a:off x="278962" y="219540"/>
            <a:ext cx="30883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03 테마 선택 모드(어몽어스)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9" name="Google Shape;82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2539" y="2101105"/>
            <a:ext cx="7158453" cy="2999392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64"/>
          <p:cNvSpPr txBox="1"/>
          <p:nvPr/>
        </p:nvSpPr>
        <p:spPr>
          <a:xfrm>
            <a:off x="6939189" y="1613877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다중 OBJ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64"/>
          <p:cNvSpPr/>
          <p:nvPr/>
        </p:nvSpPr>
        <p:spPr>
          <a:xfrm>
            <a:off x="756228" y="3108960"/>
            <a:ext cx="3224892" cy="121278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62" y="943885"/>
            <a:ext cx="3387992" cy="5420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6822" y="943885"/>
            <a:ext cx="3387992" cy="5420787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65"/>
          <p:cNvSpPr txBox="1"/>
          <p:nvPr/>
        </p:nvSpPr>
        <p:spPr>
          <a:xfrm>
            <a:off x="278962" y="219540"/>
            <a:ext cx="30883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03 테마 선택 모드(어몽어스)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839" name="Google Shape;83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3958" y="3154822"/>
            <a:ext cx="4196748" cy="548356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65"/>
          <p:cNvSpPr txBox="1"/>
          <p:nvPr/>
        </p:nvSpPr>
        <p:spPr>
          <a:xfrm>
            <a:off x="8259756" y="2634155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스티커 삭제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5"/>
          <p:cNvSpPr/>
          <p:nvPr/>
        </p:nvSpPr>
        <p:spPr>
          <a:xfrm>
            <a:off x="2088682" y="3320717"/>
            <a:ext cx="793198" cy="93365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2" name="Google Shape;842;p65"/>
          <p:cNvSpPr/>
          <p:nvPr/>
        </p:nvSpPr>
        <p:spPr>
          <a:xfrm>
            <a:off x="5860181" y="3162844"/>
            <a:ext cx="793198" cy="93365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Google Shape;84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3134" y="1081391"/>
            <a:ext cx="3237960" cy="518073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66"/>
          <p:cNvSpPr txBox="1"/>
          <p:nvPr/>
        </p:nvSpPr>
        <p:spPr>
          <a:xfrm>
            <a:off x="278962" y="219540"/>
            <a:ext cx="2244319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04 맞춤 인식 모드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105" y="1081391"/>
            <a:ext cx="3237960" cy="5180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850" name="Google Shape;850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5996" y="3072816"/>
            <a:ext cx="4692609" cy="749467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6"/>
          <p:cNvSpPr txBox="1"/>
          <p:nvPr/>
        </p:nvSpPr>
        <p:spPr>
          <a:xfrm>
            <a:off x="8259756" y="2634155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홈 이동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6"/>
          <p:cNvSpPr/>
          <p:nvPr/>
        </p:nvSpPr>
        <p:spPr>
          <a:xfrm>
            <a:off x="556105" y="1081391"/>
            <a:ext cx="294135" cy="26614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53" name="Google Shape;853;p66"/>
          <p:cNvCxnSpPr/>
          <p:nvPr/>
        </p:nvCxnSpPr>
        <p:spPr>
          <a:xfrm>
            <a:off x="899483" y="1228411"/>
            <a:ext cx="3828233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854" name="Google Shape;854;p66"/>
          <p:cNvCxnSpPr>
            <a:endCxn id="852" idx="0"/>
          </p:cNvCxnSpPr>
          <p:nvPr/>
        </p:nvCxnSpPr>
        <p:spPr>
          <a:xfrm rot="10800000">
            <a:off x="703173" y="1081391"/>
            <a:ext cx="7170300" cy="1969800"/>
          </a:xfrm>
          <a:prstGeom prst="bentConnector4">
            <a:avLst>
              <a:gd fmla="val -157" name="adj1"/>
              <a:gd fmla="val 111605" name="adj2"/>
            </a:avLst>
          </a:prstGeom>
          <a:noFill/>
          <a:ln cap="flat" cmpd="sng" w="3810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62" y="1039529"/>
            <a:ext cx="3135897" cy="501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6741" y="1039529"/>
            <a:ext cx="3135898" cy="501743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7"/>
          <p:cNvSpPr txBox="1"/>
          <p:nvPr/>
        </p:nvSpPr>
        <p:spPr>
          <a:xfrm>
            <a:off x="278962" y="219540"/>
            <a:ext cx="2244319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04 맞춤 인식 모드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862" name="Google Shape;86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17882" y="0"/>
            <a:ext cx="496824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67"/>
          <p:cNvSpPr/>
          <p:nvPr/>
        </p:nvSpPr>
        <p:spPr>
          <a:xfrm>
            <a:off x="4591491" y="2614595"/>
            <a:ext cx="2001813" cy="199590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4" name="Google Shape;864;p67"/>
          <p:cNvCxnSpPr/>
          <p:nvPr/>
        </p:nvCxnSpPr>
        <p:spPr>
          <a:xfrm rot="10800000">
            <a:off x="6593304" y="3830855"/>
            <a:ext cx="1467491" cy="1170791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62" y="941221"/>
            <a:ext cx="3253109" cy="52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9355" y="941221"/>
            <a:ext cx="3253109" cy="52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68"/>
          <p:cNvSpPr txBox="1"/>
          <p:nvPr/>
        </p:nvSpPr>
        <p:spPr>
          <a:xfrm>
            <a:off x="278962" y="219540"/>
            <a:ext cx="2244319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04 맞춤 인식 모드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872" name="Google Shape;872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9748" y="0"/>
            <a:ext cx="51104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68"/>
          <p:cNvSpPr/>
          <p:nvPr/>
        </p:nvSpPr>
        <p:spPr>
          <a:xfrm>
            <a:off x="500515" y="1757947"/>
            <a:ext cx="2743200" cy="193815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4" name="Google Shape;874;p68"/>
          <p:cNvSpPr/>
          <p:nvPr/>
        </p:nvSpPr>
        <p:spPr>
          <a:xfrm>
            <a:off x="4619166" y="1757947"/>
            <a:ext cx="1281120" cy="151009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9"/>
          <p:cNvSpPr txBox="1"/>
          <p:nvPr/>
        </p:nvSpPr>
        <p:spPr>
          <a:xfrm>
            <a:off x="278962" y="219540"/>
            <a:ext cx="2377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자유 모드(스티커)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Google Shape;88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62" y="1039587"/>
            <a:ext cx="3156678" cy="505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5431" y="1039587"/>
            <a:ext cx="3156678" cy="5050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882" name="Google Shape;882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5303" y="2329314"/>
            <a:ext cx="5356697" cy="305354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69"/>
          <p:cNvSpPr/>
          <p:nvPr/>
        </p:nvSpPr>
        <p:spPr>
          <a:xfrm>
            <a:off x="3556120" y="2521819"/>
            <a:ext cx="563493" cy="210793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4" name="Google Shape;884;p69"/>
          <p:cNvSpPr/>
          <p:nvPr/>
        </p:nvSpPr>
        <p:spPr>
          <a:xfrm>
            <a:off x="215768" y="2521819"/>
            <a:ext cx="563493" cy="210793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211" y="788684"/>
            <a:ext cx="3474891" cy="555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70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자유 모드(드로우)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891" name="Google Shape;89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5393" y="2041204"/>
            <a:ext cx="5614396" cy="430730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0"/>
          <p:cNvSpPr txBox="1"/>
          <p:nvPr/>
        </p:nvSpPr>
        <p:spPr>
          <a:xfrm>
            <a:off x="6980015" y="1556125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모드 이동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70"/>
          <p:cNvSpPr/>
          <p:nvPr/>
        </p:nvSpPr>
        <p:spPr>
          <a:xfrm>
            <a:off x="962210" y="6069316"/>
            <a:ext cx="3474891" cy="27919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94" name="Google Shape;894;p70"/>
          <p:cNvCxnSpPr/>
          <p:nvPr/>
        </p:nvCxnSpPr>
        <p:spPr>
          <a:xfrm flipH="1">
            <a:off x="4543124" y="3262964"/>
            <a:ext cx="1270535" cy="2806352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69" y="847023"/>
            <a:ext cx="3434275" cy="549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2920" y="847023"/>
            <a:ext cx="3434275" cy="5494838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71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자유 모드(드로우)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902" name="Google Shape;902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3849" y="2290812"/>
            <a:ext cx="4918151" cy="357578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71"/>
          <p:cNvSpPr txBox="1"/>
          <p:nvPr/>
        </p:nvSpPr>
        <p:spPr>
          <a:xfrm>
            <a:off x="8290348" y="1796757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선 그리기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4487" y="565758"/>
            <a:ext cx="3720600" cy="595296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72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자유 모드(드로우)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910" name="Google Shape;91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3362" y="3805187"/>
            <a:ext cx="4239744" cy="1633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911" name="Google Shape;911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3362" y="2416609"/>
            <a:ext cx="4239883" cy="973088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2"/>
          <p:cNvSpPr txBox="1"/>
          <p:nvPr/>
        </p:nvSpPr>
        <p:spPr>
          <a:xfrm>
            <a:off x="7140658" y="1761435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취소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2"/>
          <p:cNvSpPr/>
          <p:nvPr/>
        </p:nvSpPr>
        <p:spPr>
          <a:xfrm>
            <a:off x="2016078" y="5743603"/>
            <a:ext cx="465671" cy="44544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14" name="Google Shape;914;p72"/>
          <p:cNvCxnSpPr>
            <a:stCxn id="911" idx="1"/>
          </p:cNvCxnSpPr>
          <p:nvPr/>
        </p:nvCxnSpPr>
        <p:spPr>
          <a:xfrm flipH="1">
            <a:off x="2569962" y="2903153"/>
            <a:ext cx="3893400" cy="2840400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63" y="1088257"/>
            <a:ext cx="10528300" cy="2540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19"/>
          <p:cNvSpPr/>
          <p:nvPr/>
        </p:nvSpPr>
        <p:spPr>
          <a:xfrm>
            <a:off x="2047000" y="2979657"/>
            <a:ext cx="8098000" cy="1297200"/>
          </a:xfrm>
          <a:prstGeom prst="roundRect">
            <a:avLst>
              <a:gd fmla="val 16667" name="adj"/>
            </a:avLst>
          </a:prstGeom>
          <a:solidFill>
            <a:srgbClr val="00CD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IT기업들의 증강현실 시장 선점 경쟁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6257" y="4284083"/>
            <a:ext cx="9823117" cy="164945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278963" y="219540"/>
            <a:ext cx="1887294" cy="346218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배경 및 동기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104" y="1229475"/>
            <a:ext cx="2912383" cy="465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3617" y="1229474"/>
            <a:ext cx="2912383" cy="465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5130" y="1229473"/>
            <a:ext cx="2912383" cy="4659813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73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자유 모드(드로우)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923" name="Google Shape;923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86643" y="3140617"/>
            <a:ext cx="2592398" cy="82394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73"/>
          <p:cNvSpPr txBox="1"/>
          <p:nvPr/>
        </p:nvSpPr>
        <p:spPr>
          <a:xfrm>
            <a:off x="9240266" y="2589208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전체 삭제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3"/>
          <p:cNvSpPr/>
          <p:nvPr/>
        </p:nvSpPr>
        <p:spPr>
          <a:xfrm>
            <a:off x="1919826" y="5252715"/>
            <a:ext cx="465671" cy="44544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6" name="Google Shape;926;p73"/>
          <p:cNvSpPr/>
          <p:nvPr/>
        </p:nvSpPr>
        <p:spPr>
          <a:xfrm>
            <a:off x="3517620" y="3225529"/>
            <a:ext cx="2247913" cy="44544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7" name="Google Shape;927;p73"/>
          <p:cNvCxnSpPr/>
          <p:nvPr/>
        </p:nvCxnSpPr>
        <p:spPr>
          <a:xfrm flipH="1">
            <a:off x="2492943" y="3503596"/>
            <a:ext cx="7113070" cy="1819175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898" y="865014"/>
            <a:ext cx="3561518" cy="5698429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74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자유 모드(드로우)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934" name="Google Shape;93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4114" y="2937960"/>
            <a:ext cx="5278988" cy="2448376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74"/>
          <p:cNvSpPr txBox="1"/>
          <p:nvPr/>
        </p:nvSpPr>
        <p:spPr>
          <a:xfrm>
            <a:off x="7191032" y="2348576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설정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4"/>
          <p:cNvSpPr/>
          <p:nvPr/>
        </p:nvSpPr>
        <p:spPr>
          <a:xfrm>
            <a:off x="3811603" y="5839856"/>
            <a:ext cx="465671" cy="44544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37" name="Google Shape;937;p74"/>
          <p:cNvCxnSpPr/>
          <p:nvPr/>
        </p:nvCxnSpPr>
        <p:spPr>
          <a:xfrm flipH="1">
            <a:off x="4277274" y="3291840"/>
            <a:ext cx="1979147" cy="2473163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38" name="Google Shape;938;p74"/>
          <p:cNvSpPr/>
          <p:nvPr/>
        </p:nvSpPr>
        <p:spPr>
          <a:xfrm>
            <a:off x="898080" y="1092997"/>
            <a:ext cx="3582336" cy="89943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732" y="878702"/>
            <a:ext cx="3599849" cy="5759758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75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자유 모드(드로우)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945" name="Google Shape;94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7783" y="2165683"/>
            <a:ext cx="6420915" cy="41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75"/>
          <p:cNvSpPr txBox="1"/>
          <p:nvPr/>
        </p:nvSpPr>
        <p:spPr>
          <a:xfrm>
            <a:off x="7195664" y="1607431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선 굵기 변경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5"/>
          <p:cNvSpPr/>
          <p:nvPr/>
        </p:nvSpPr>
        <p:spPr>
          <a:xfrm>
            <a:off x="898080" y="1183907"/>
            <a:ext cx="3582336" cy="25530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48" name="Google Shape;948;p75"/>
          <p:cNvCxnSpPr/>
          <p:nvPr/>
        </p:nvCxnSpPr>
        <p:spPr>
          <a:xfrm rot="10800000">
            <a:off x="4499581" y="1439215"/>
            <a:ext cx="1217825" cy="1323236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920" y="1001027"/>
            <a:ext cx="3347744" cy="535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360" y="1001027"/>
            <a:ext cx="3347744" cy="5356391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76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자유 모드(드로우)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956" name="Google Shape;95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2364" y="2880360"/>
            <a:ext cx="4823276" cy="2928418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76"/>
          <p:cNvSpPr txBox="1"/>
          <p:nvPr/>
        </p:nvSpPr>
        <p:spPr>
          <a:xfrm>
            <a:off x="8151426" y="2338951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색상 변경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8" name="Google Shape;958;p76"/>
          <p:cNvCxnSpPr/>
          <p:nvPr/>
        </p:nvCxnSpPr>
        <p:spPr>
          <a:xfrm rot="10800000">
            <a:off x="6352674" y="1867301"/>
            <a:ext cx="1350253" cy="1133268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59" name="Google Shape;959;p76"/>
          <p:cNvSpPr/>
          <p:nvPr/>
        </p:nvSpPr>
        <p:spPr>
          <a:xfrm>
            <a:off x="2165683" y="1445923"/>
            <a:ext cx="465671" cy="44544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76"/>
          <p:cNvSpPr/>
          <p:nvPr/>
        </p:nvSpPr>
        <p:spPr>
          <a:xfrm>
            <a:off x="4317039" y="1431485"/>
            <a:ext cx="465671" cy="44544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951" y="652769"/>
            <a:ext cx="3587411" cy="573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77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자유 모드 (페이스)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967" name="Google Shape;96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3589" y="1796563"/>
            <a:ext cx="5976374" cy="4596063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77"/>
          <p:cNvSpPr txBox="1"/>
          <p:nvPr/>
        </p:nvSpPr>
        <p:spPr>
          <a:xfrm>
            <a:off x="7019200" y="1232046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페이스 추적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9" name="Google Shape;969;p77"/>
          <p:cNvCxnSpPr/>
          <p:nvPr/>
        </p:nvCxnSpPr>
        <p:spPr>
          <a:xfrm flipH="1">
            <a:off x="3859731" y="2560320"/>
            <a:ext cx="1613858" cy="452387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319" y="838008"/>
            <a:ext cx="3532676" cy="5652282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78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자유 모드 (페이스)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976" name="Google Shape;97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380" y="1312916"/>
            <a:ext cx="4395868" cy="5203564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78"/>
          <p:cNvSpPr txBox="1"/>
          <p:nvPr/>
        </p:nvSpPr>
        <p:spPr>
          <a:xfrm>
            <a:off x="5471738" y="864198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필터 변경 (버튼)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978" name="Google Shape;978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4504" y="2721264"/>
            <a:ext cx="3487496" cy="3795216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78"/>
          <p:cNvSpPr txBox="1"/>
          <p:nvPr/>
        </p:nvSpPr>
        <p:spPr>
          <a:xfrm>
            <a:off x="9005676" y="2167716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필터 변경 (이전, 다음)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8"/>
          <p:cNvSpPr/>
          <p:nvPr/>
        </p:nvSpPr>
        <p:spPr>
          <a:xfrm>
            <a:off x="925816" y="2513934"/>
            <a:ext cx="563493" cy="230832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81" name="Google Shape;981;p78"/>
          <p:cNvCxnSpPr/>
          <p:nvPr/>
        </p:nvCxnSpPr>
        <p:spPr>
          <a:xfrm>
            <a:off x="1489309" y="3933110"/>
            <a:ext cx="3429200" cy="167841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982" name="Google Shape;982;p78"/>
          <p:cNvSpPr/>
          <p:nvPr/>
        </p:nvSpPr>
        <p:spPr>
          <a:xfrm>
            <a:off x="933320" y="5717406"/>
            <a:ext cx="462344" cy="53126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3" name="Google Shape;983;p78"/>
          <p:cNvSpPr/>
          <p:nvPr/>
        </p:nvSpPr>
        <p:spPr>
          <a:xfrm>
            <a:off x="4002048" y="5717406"/>
            <a:ext cx="462344" cy="53126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84" name="Google Shape;984;p78"/>
          <p:cNvCxnSpPr/>
          <p:nvPr/>
        </p:nvCxnSpPr>
        <p:spPr>
          <a:xfrm flipH="1" rot="10800000">
            <a:off x="1496812" y="2924890"/>
            <a:ext cx="7290126" cy="278913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985" name="Google Shape;985;p78"/>
          <p:cNvCxnSpPr/>
          <p:nvPr/>
        </p:nvCxnSpPr>
        <p:spPr>
          <a:xfrm flipH="1" rot="10800000">
            <a:off x="4558038" y="4772319"/>
            <a:ext cx="4146466" cy="1044209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397" y="725560"/>
            <a:ext cx="3638520" cy="5821632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9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05 자유 모드 (페이스) 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992" name="Google Shape;99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9506" y="1826000"/>
            <a:ext cx="6206222" cy="4721192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79"/>
          <p:cNvSpPr txBox="1"/>
          <p:nvPr/>
        </p:nvSpPr>
        <p:spPr>
          <a:xfrm>
            <a:off x="7030041" y="1335836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카메라 전/후면 전환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79"/>
          <p:cNvSpPr/>
          <p:nvPr/>
        </p:nvSpPr>
        <p:spPr>
          <a:xfrm>
            <a:off x="2550695" y="725560"/>
            <a:ext cx="327259" cy="26584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5" name="Google Shape;995;p79"/>
          <p:cNvCxnSpPr/>
          <p:nvPr/>
        </p:nvCxnSpPr>
        <p:spPr>
          <a:xfrm>
            <a:off x="2877954" y="991402"/>
            <a:ext cx="2491552" cy="914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80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06 촬영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실내, 바닥, 천장이(가) 표시된 사진&#10;&#10;자동 생성된 설명" id="1001" name="Google Shape;100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62" y="1097280"/>
            <a:ext cx="3077076" cy="492332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이(가) 표시된 사진&#10;&#10;자동 생성된 설명" id="1002" name="Google Shape;1002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6754" y="1094080"/>
            <a:ext cx="7319282" cy="55232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80"/>
          <p:cNvSpPr txBox="1"/>
          <p:nvPr/>
        </p:nvSpPr>
        <p:spPr>
          <a:xfrm>
            <a:off x="7000820" y="671693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촬영 후 저장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대지, 커넥터이(가) 표시된 사진&#10;&#10;자동 생성된 설명" id="1004" name="Google Shape;1004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2745" y="3429000"/>
            <a:ext cx="558800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5" name="Google Shape;1005;p80"/>
          <p:cNvCxnSpPr/>
          <p:nvPr/>
        </p:nvCxnSpPr>
        <p:spPr>
          <a:xfrm flipH="1">
            <a:off x="4012145" y="1761423"/>
            <a:ext cx="957751" cy="1588169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06" name="Google Shape;1006;p80"/>
          <p:cNvCxnSpPr>
            <a:stCxn id="1004" idx="1"/>
          </p:cNvCxnSpPr>
          <p:nvPr/>
        </p:nvCxnSpPr>
        <p:spPr>
          <a:xfrm rot="10800000">
            <a:off x="2990845" y="3695700"/>
            <a:ext cx="741900" cy="0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1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06 촬영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실내, 벽, 책상, 사무실이(가) 표시된 사진&#10;&#10;자동 생성된 설명" id="1012" name="Google Shape;101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119" y="1135780"/>
            <a:ext cx="3077076" cy="492332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이(가) 표시된 사진&#10;&#10;자동 생성된 설명" id="1013" name="Google Shape;101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0028" y="2193892"/>
            <a:ext cx="5765703" cy="389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81"/>
          <p:cNvSpPr txBox="1"/>
          <p:nvPr/>
        </p:nvSpPr>
        <p:spPr>
          <a:xfrm>
            <a:off x="7090303" y="1648658"/>
            <a:ext cx="2885152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확대 / 축소 촬영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대지이(가) 표시된 사진&#10;&#10;자동 생성된 설명" id="1015" name="Google Shape;1015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2764" y="392649"/>
            <a:ext cx="4127500" cy="6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81"/>
          <p:cNvSpPr/>
          <p:nvPr/>
        </p:nvSpPr>
        <p:spPr>
          <a:xfrm>
            <a:off x="4532763" y="411899"/>
            <a:ext cx="4127499" cy="15385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p81"/>
          <p:cNvSpPr/>
          <p:nvPr/>
        </p:nvSpPr>
        <p:spPr>
          <a:xfrm>
            <a:off x="6321022" y="581271"/>
            <a:ext cx="550980" cy="57148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8" name="Google Shape;1018;p81"/>
          <p:cNvSpPr txBox="1"/>
          <p:nvPr/>
        </p:nvSpPr>
        <p:spPr>
          <a:xfrm>
            <a:off x="8837113" y="505042"/>
            <a:ext cx="294569" cy="253885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81"/>
          <p:cNvSpPr txBox="1"/>
          <p:nvPr/>
        </p:nvSpPr>
        <p:spPr>
          <a:xfrm>
            <a:off x="6931311" y="1101808"/>
            <a:ext cx="294569" cy="253885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81"/>
          <p:cNvSpPr txBox="1"/>
          <p:nvPr/>
        </p:nvSpPr>
        <p:spPr>
          <a:xfrm>
            <a:off x="4399867" y="3171240"/>
            <a:ext cx="294569" cy="253885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82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06 촬영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이(가) 표시된 사진&#10;&#10;자동 생성된 설명" id="1026" name="Google Shape;1026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519" y="3166712"/>
            <a:ext cx="6766244" cy="123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82"/>
          <p:cNvSpPr txBox="1"/>
          <p:nvPr/>
        </p:nvSpPr>
        <p:spPr>
          <a:xfrm>
            <a:off x="7007169" y="2568413"/>
            <a:ext cx="293094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앨범 열기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645" y="581271"/>
            <a:ext cx="3754023" cy="6006437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82"/>
          <p:cNvSpPr/>
          <p:nvPr/>
        </p:nvSpPr>
        <p:spPr>
          <a:xfrm>
            <a:off x="4203463" y="565759"/>
            <a:ext cx="402080" cy="34621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30" name="Google Shape;1030;p82"/>
          <p:cNvCxnSpPr/>
          <p:nvPr/>
        </p:nvCxnSpPr>
        <p:spPr>
          <a:xfrm rot="10800000">
            <a:off x="4697128" y="911977"/>
            <a:ext cx="392391" cy="2254735"/>
          </a:xfrm>
          <a:prstGeom prst="straightConnector1">
            <a:avLst/>
          </a:prstGeom>
          <a:noFill/>
          <a:ln cap="flat" cmpd="sng" w="19050">
            <a:solidFill>
              <a:srgbClr val="00CDF5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0"/>
          <p:cNvGrpSpPr/>
          <p:nvPr/>
        </p:nvGrpSpPr>
        <p:grpSpPr>
          <a:xfrm>
            <a:off x="132600" y="1834067"/>
            <a:ext cx="5478800" cy="4179200"/>
            <a:chOff x="132600" y="1834067"/>
            <a:chExt cx="5478800" cy="4179200"/>
          </a:xfrm>
        </p:grpSpPr>
        <p:sp>
          <p:nvSpPr>
            <p:cNvPr id="154" name="Google Shape;154;p20"/>
            <p:cNvSpPr/>
            <p:nvPr/>
          </p:nvSpPr>
          <p:spPr>
            <a:xfrm>
              <a:off x="132600" y="1834067"/>
              <a:ext cx="5478800" cy="4179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803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5" name="Google Shape;15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8751" y="1841300"/>
              <a:ext cx="5346500" cy="964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0"/>
            <p:cNvSpPr txBox="1"/>
            <p:nvPr/>
          </p:nvSpPr>
          <p:spPr>
            <a:xfrm>
              <a:off x="132600" y="2805500"/>
              <a:ext cx="5478800" cy="3102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marR="0" rtl="0" algn="l">
                <a:lnSpc>
                  <a:spcPct val="137500"/>
                </a:lnSpc>
                <a:spcBef>
                  <a:spcPts val="1867"/>
                </a:spcBef>
                <a:spcAft>
                  <a:spcPts val="0"/>
                </a:spcAft>
                <a:buNone/>
              </a:pPr>
              <a:r>
                <a:rPr b="1" lang="ko" sz="1600">
                  <a:solidFill>
                    <a:srgbClr val="1E1E1E"/>
                  </a:solidFill>
                  <a:highlight>
                    <a:srgbClr val="F2F3F3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5월 둘째 주 애플 앱스토어, 구글플레이 앱순위</a:t>
              </a:r>
              <a:endParaRPr b="1" sz="1600">
                <a:solidFill>
                  <a:srgbClr val="1E1E1E"/>
                </a:solidFill>
                <a:highlight>
                  <a:srgbClr val="F2F3F3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80000"/>
                </a:lnSpc>
                <a:spcBef>
                  <a:spcPts val="533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chemeClr val="dk2"/>
                  </a:solidFill>
                  <a:highlight>
                    <a:srgbClr val="F2F3F3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[아이티투데이 이경탁 기자] 2016년 5월 둘째 주에는 스노우(SNOW), slither.io가 무료 앱 분야에서 인기를 끌었다.</a:t>
              </a:r>
              <a:endParaRPr sz="1600">
                <a:solidFill>
                  <a:schemeClr val="dk2"/>
                </a:solidFill>
                <a:highlight>
                  <a:srgbClr val="F2F3F3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just">
                <a:lnSpc>
                  <a:spcPct val="180000"/>
                </a:lnSpc>
                <a:spcBef>
                  <a:spcPts val="1733"/>
                </a:spcBef>
                <a:spcAft>
                  <a:spcPts val="1733"/>
                </a:spcAft>
                <a:buNone/>
              </a:pPr>
              <a:r>
                <a:rPr lang="ko" sz="1600">
                  <a:solidFill>
                    <a:schemeClr val="dk2"/>
                  </a:solidFill>
                  <a:highlight>
                    <a:srgbClr val="F2F3F3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애플 앱스토어 무료부문은 스노우 SNOW가 1위, 헝그리 샤크 월드가 2위였다. 3위는 싸이메라…</a:t>
              </a:r>
              <a:endPara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57" name="Google Shape;157;p20"/>
          <p:cNvGrpSpPr/>
          <p:nvPr/>
        </p:nvGrpSpPr>
        <p:grpSpPr>
          <a:xfrm>
            <a:off x="5873500" y="1326067"/>
            <a:ext cx="6141200" cy="5451264"/>
            <a:chOff x="4254450" y="994550"/>
            <a:chExt cx="4605900" cy="4088448"/>
          </a:xfrm>
        </p:grpSpPr>
        <p:sp>
          <p:nvSpPr>
            <p:cNvPr id="158" name="Google Shape;158;p20"/>
            <p:cNvSpPr/>
            <p:nvPr/>
          </p:nvSpPr>
          <p:spPr>
            <a:xfrm>
              <a:off x="4254450" y="994550"/>
              <a:ext cx="4605900" cy="40485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999999">
                  <a:alpha val="49803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59" name="Google Shape;159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29775" y="1091325"/>
              <a:ext cx="4384976" cy="76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0"/>
            <p:cNvSpPr txBox="1"/>
            <p:nvPr/>
          </p:nvSpPr>
          <p:spPr>
            <a:xfrm>
              <a:off x="4292063" y="1851375"/>
              <a:ext cx="4460400" cy="3231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[매일일보 황경근 기자] 강원도는 지난 5월 31일부터 오는 26일까지 범이&amp;곰이 공식 인스타그램(beomegome_official)을 통해 ‘범이곰이와 함께 떠나는 남이섬 여행’ 인증샷 이벤트를 진행한다고 3일 밝혔다.</a:t>
              </a:r>
              <a:endParaRPr sz="16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이번 이벤트는 춘천 대표 관광지인 남이섬과 연계하여 관광객들에게 즐길 거리 제공과 더불어 범이&amp;곰이의 호감 도를 높이기 위해 마련됐다.</a:t>
              </a:r>
              <a:endParaRPr sz="16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지도에 있는 캐릭터 출현장소에는 카메라를 통해서 볼 수 있는 신기한 AR체험을 할 수 있다. 범이 곰이 외에도 다양한 캐릭터들과도 함께 사진을 찍을 수 있다.</a:t>
              </a:r>
              <a:endParaRPr sz="16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222222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출처 : 매일일보(http://www.m-i.kr)</a:t>
              </a:r>
              <a:endParaRPr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1" name="Google Shape;161;p20"/>
          <p:cNvSpPr/>
          <p:nvPr/>
        </p:nvSpPr>
        <p:spPr>
          <a:xfrm>
            <a:off x="2047000" y="2779296"/>
            <a:ext cx="8098000" cy="1297200"/>
          </a:xfrm>
          <a:prstGeom prst="roundRect">
            <a:avLst>
              <a:gd fmla="val 16667" name="adj"/>
            </a:avLst>
          </a:prstGeom>
          <a:solidFill>
            <a:srgbClr val="00CDF5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현실세계 + 가상 컨텐츠 👉 체험형 AR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278963" y="219540"/>
            <a:ext cx="1884688" cy="346218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배경 및 동기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83"/>
          <p:cNvSpPr txBox="1"/>
          <p:nvPr/>
        </p:nvSpPr>
        <p:spPr>
          <a:xfrm>
            <a:off x="278962" y="219540"/>
            <a:ext cx="242069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06 촬영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Google Shape;103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337" y="752764"/>
            <a:ext cx="3672639" cy="5876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실내, 책상, 전자기기이(가) 표시된 사진&#10;&#10;자동 생성된 설명" id="1037" name="Google Shape;1037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756" y="752763"/>
            <a:ext cx="3672639" cy="587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83"/>
          <p:cNvSpPr/>
          <p:nvPr/>
        </p:nvSpPr>
        <p:spPr>
          <a:xfrm>
            <a:off x="863337" y="1931189"/>
            <a:ext cx="731980" cy="67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39" name="Google Shape;1039;p83"/>
          <p:cNvCxnSpPr/>
          <p:nvPr/>
        </p:nvCxnSpPr>
        <p:spPr>
          <a:xfrm>
            <a:off x="1674796" y="2319688"/>
            <a:ext cx="4610501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1040" name="Google Shape;1040;p83"/>
          <p:cNvSpPr txBox="1"/>
          <p:nvPr/>
        </p:nvSpPr>
        <p:spPr>
          <a:xfrm>
            <a:off x="6819602" y="392649"/>
            <a:ext cx="2930945" cy="3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rgbClr val="00CDF5"/>
                </a:solidFill>
                <a:latin typeface="Arial"/>
                <a:ea typeface="Arial"/>
                <a:cs typeface="Arial"/>
                <a:sym typeface="Arial"/>
              </a:rPr>
              <a:t>앨범 내 동작</a:t>
            </a:r>
            <a:endParaRPr sz="1800">
              <a:solidFill>
                <a:srgbClr val="00CD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4"/>
          <p:cNvSpPr/>
          <p:nvPr/>
        </p:nvSpPr>
        <p:spPr>
          <a:xfrm>
            <a:off x="2748023" y="2721114"/>
            <a:ext cx="68580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FF8585"/>
                </a:solidFill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r>
              <a:rPr b="1" lang="ko" sz="4000">
                <a:solidFill>
                  <a:srgbClr val="FFD44B"/>
                </a:solidFill>
                <a:latin typeface="Malgun Gothic"/>
                <a:ea typeface="Malgun Gothic"/>
                <a:cs typeface="Malgun Gothic"/>
                <a:sym typeface="Malgun Gothic"/>
              </a:rPr>
              <a:t>H</a:t>
            </a:r>
            <a:r>
              <a:rPr b="1" lang="ko" sz="4000">
                <a:solidFill>
                  <a:srgbClr val="FFFFA7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r>
              <a:rPr b="1" lang="ko" sz="4000">
                <a:solidFill>
                  <a:srgbClr val="AFDC7E"/>
                </a:solidFill>
                <a:latin typeface="Malgun Gothic"/>
                <a:ea typeface="Malgun Gothic"/>
                <a:cs typeface="Malgun Gothic"/>
                <a:sym typeface="Malgun Gothic"/>
              </a:rPr>
              <a:t>N</a:t>
            </a:r>
            <a:r>
              <a:rPr b="1" lang="ko" sz="4000">
                <a:solidFill>
                  <a:srgbClr val="2DFF8C"/>
                </a:solidFill>
                <a:latin typeface="Malgun Gothic"/>
                <a:ea typeface="Malgun Gothic"/>
                <a:cs typeface="Malgun Gothic"/>
                <a:sym typeface="Malgun Gothic"/>
              </a:rPr>
              <a:t>K </a:t>
            </a:r>
            <a:r>
              <a:rPr b="1" lang="ko" sz="4000">
                <a:solidFill>
                  <a:srgbClr val="3FCDFF"/>
                </a:solidFill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r>
              <a:rPr b="1" lang="ko" sz="4000">
                <a:solidFill>
                  <a:srgbClr val="008DF6"/>
                </a:solidFill>
                <a:latin typeface="Malgun Gothic"/>
                <a:ea typeface="Malgun Gothic"/>
                <a:cs typeface="Malgun Gothic"/>
                <a:sym typeface="Malgun Gothic"/>
              </a:rPr>
              <a:t>O</a:t>
            </a:r>
            <a:r>
              <a:rPr b="1" lang="ko" sz="4000">
                <a:solidFill>
                  <a:srgbClr val="9148C8"/>
                </a:solidFill>
                <a:latin typeface="Malgun Gothic"/>
                <a:ea typeface="Malgun Gothic"/>
                <a:cs typeface="Malgun Gothic"/>
                <a:sym typeface="Malgun Gothic"/>
              </a:rPr>
              <a:t>U</a:t>
            </a:r>
            <a:endParaRPr b="1" sz="4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D-171] 공부 끝 - 오르비" id="1046" name="Google Shape;1046;p84"/>
          <p:cNvPicPr preferRelativeResize="0"/>
          <p:nvPr/>
        </p:nvPicPr>
        <p:blipFill rotWithShape="1">
          <a:blip r:embed="rId3">
            <a:alphaModFix/>
          </a:blip>
          <a:srcRect b="0" l="33059" r="0" t="0"/>
          <a:stretch/>
        </p:blipFill>
        <p:spPr>
          <a:xfrm>
            <a:off x="4683888" y="4340456"/>
            <a:ext cx="2592729" cy="2517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10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/>
        </p:nvSpPr>
        <p:spPr>
          <a:xfrm>
            <a:off x="3827590" y="613937"/>
            <a:ext cx="45368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다양한 산업분야에서</a:t>
            </a:r>
            <a:r>
              <a:rPr lang="ko" sz="3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3600">
                <a:solidFill>
                  <a:srgbClr val="EC008C"/>
                </a:solidFill>
                <a:latin typeface="Arial"/>
                <a:ea typeface="Arial"/>
                <a:cs typeface="Arial"/>
                <a:sym typeface="Arial"/>
              </a:rPr>
              <a:t>AR</a:t>
            </a:r>
            <a:r>
              <a:rPr lang="ko" sz="36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기술활용</a:t>
            </a:r>
            <a:endParaRPr/>
          </a:p>
        </p:txBody>
      </p:sp>
      <p:cxnSp>
        <p:nvCxnSpPr>
          <p:cNvPr id="168" name="Google Shape;168;p21"/>
          <p:cNvCxnSpPr/>
          <p:nvPr/>
        </p:nvCxnSpPr>
        <p:spPr>
          <a:xfrm>
            <a:off x="3271352" y="1260268"/>
            <a:ext cx="5618480" cy="0"/>
          </a:xfrm>
          <a:prstGeom prst="straightConnector1">
            <a:avLst/>
          </a:prstGeom>
          <a:noFill/>
          <a:ln cap="flat" cmpd="sng" w="28575">
            <a:solidFill>
              <a:srgbClr val="A1C7E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p21"/>
          <p:cNvSpPr txBox="1"/>
          <p:nvPr/>
        </p:nvSpPr>
        <p:spPr>
          <a:xfrm>
            <a:off x="278963" y="219540"/>
            <a:ext cx="1887294" cy="346218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배경 및 동기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" name="Google Shape;170;p21"/>
          <p:cNvGrpSpPr/>
          <p:nvPr/>
        </p:nvGrpSpPr>
        <p:grpSpPr>
          <a:xfrm>
            <a:off x="596454" y="1906599"/>
            <a:ext cx="11274723" cy="3898686"/>
            <a:chOff x="596454" y="1906599"/>
            <a:chExt cx="11274723" cy="3898686"/>
          </a:xfrm>
        </p:grpSpPr>
        <p:grpSp>
          <p:nvGrpSpPr>
            <p:cNvPr id="171" name="Google Shape;171;p21"/>
            <p:cNvGrpSpPr/>
            <p:nvPr/>
          </p:nvGrpSpPr>
          <p:grpSpPr>
            <a:xfrm>
              <a:off x="6395612" y="1906599"/>
              <a:ext cx="5475565" cy="3518041"/>
              <a:chOff x="6242090" y="2558029"/>
              <a:chExt cx="4602545" cy="2957127"/>
            </a:xfrm>
          </p:grpSpPr>
          <p:pic>
            <p:nvPicPr>
              <p:cNvPr id="172" name="Google Shape;172;p2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242091" y="2865806"/>
                <a:ext cx="4602544" cy="26493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3" name="Google Shape;173;p21"/>
              <p:cNvSpPr txBox="1"/>
              <p:nvPr/>
            </p:nvSpPr>
            <p:spPr>
              <a:xfrm>
                <a:off x="6242090" y="2558029"/>
                <a:ext cx="4602543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400">
                    <a:solidFill>
                      <a:srgbClr val="7F7F7F"/>
                    </a:solidFill>
                    <a:latin typeface="Arial"/>
                    <a:ea typeface="Arial"/>
                    <a:cs typeface="Arial"/>
                    <a:sym typeface="Arial"/>
                  </a:rPr>
                  <a:t>AR 척추수술 교육</a:t>
                </a:r>
                <a:endParaRPr/>
              </a:p>
            </p:txBody>
          </p:sp>
        </p:grpSp>
        <p:grpSp>
          <p:nvGrpSpPr>
            <p:cNvPr id="174" name="Google Shape;174;p21"/>
            <p:cNvGrpSpPr/>
            <p:nvPr/>
          </p:nvGrpSpPr>
          <p:grpSpPr>
            <a:xfrm>
              <a:off x="596454" y="2090971"/>
              <a:ext cx="5172714" cy="3714314"/>
              <a:chOff x="65806" y="1637843"/>
              <a:chExt cx="5893454" cy="4231848"/>
            </a:xfrm>
          </p:grpSpPr>
          <p:pic>
            <p:nvPicPr>
              <p:cNvPr id="175" name="Google Shape;175;p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5806" y="1637843"/>
                <a:ext cx="5893454" cy="8460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2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5806" y="2404281"/>
                <a:ext cx="5893453" cy="34654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7" name="Google Shape;177;p21"/>
          <p:cNvPicPr preferRelativeResize="0"/>
          <p:nvPr/>
        </p:nvPicPr>
        <p:blipFill rotWithShape="1">
          <a:blip r:embed="rId6">
            <a:alphaModFix/>
          </a:blip>
          <a:srcRect b="0" l="0" r="6100" t="0"/>
          <a:stretch/>
        </p:blipFill>
        <p:spPr>
          <a:xfrm>
            <a:off x="1802906" y="2919086"/>
            <a:ext cx="9681904" cy="207252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962" y="1455010"/>
            <a:ext cx="5335841" cy="133146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962" y="3632551"/>
            <a:ext cx="5335841" cy="134247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1160" y="1455010"/>
            <a:ext cx="6062810" cy="356123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85" name="Google Shape;185;p22"/>
          <p:cNvSpPr txBox="1"/>
          <p:nvPr/>
        </p:nvSpPr>
        <p:spPr>
          <a:xfrm>
            <a:off x="4088448" y="5862320"/>
            <a:ext cx="4893506" cy="64633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 산업에서의 </a:t>
            </a:r>
            <a:r>
              <a:rPr b="1" lang="ko" sz="3600">
                <a:solidFill>
                  <a:srgbClr val="548135"/>
                </a:solidFill>
                <a:latin typeface="Malgun Gothic"/>
                <a:ea typeface="Malgun Gothic"/>
                <a:cs typeface="Malgun Gothic"/>
                <a:sym typeface="Malgun Gothic"/>
              </a:rPr>
              <a:t>AR</a:t>
            </a:r>
            <a:r>
              <a:rPr lang="ko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 활용</a:t>
            </a:r>
            <a:endParaRPr/>
          </a:p>
        </p:txBody>
      </p:sp>
      <p:cxnSp>
        <p:nvCxnSpPr>
          <p:cNvPr id="186" name="Google Shape;186;p22"/>
          <p:cNvCxnSpPr/>
          <p:nvPr/>
        </p:nvCxnSpPr>
        <p:spPr>
          <a:xfrm>
            <a:off x="3618592" y="6508651"/>
            <a:ext cx="5618480" cy="0"/>
          </a:xfrm>
          <a:prstGeom prst="straightConnector1">
            <a:avLst/>
          </a:prstGeom>
          <a:noFill/>
          <a:ln cap="flat" cmpd="sng" w="28575">
            <a:solidFill>
              <a:srgbClr val="A1C7E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7" name="Google Shape;187;p22"/>
          <p:cNvSpPr txBox="1"/>
          <p:nvPr/>
        </p:nvSpPr>
        <p:spPr>
          <a:xfrm>
            <a:off x="278963" y="219540"/>
            <a:ext cx="1887294" cy="346218"/>
          </a:xfrm>
          <a:prstGeom prst="rect">
            <a:avLst/>
          </a:prstGeom>
          <a:solidFill>
            <a:srgbClr val="00CDF5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 배경 및 동기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